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</p:sldIdLst>
  <p:sldSz cy="13716000" cx="24384000"/>
  <p:notesSz cx="6858000" cy="9144000"/>
  <p:embeddedFontLst>
    <p:embeddedFont>
      <p:font typeface="Roboto Slab"/>
      <p:regular r:id="rId40"/>
      <p:bold r:id="rId41"/>
    </p:embeddedFont>
    <p:embeddedFont>
      <p:font typeface="Raleway"/>
      <p:regular r:id="rId42"/>
      <p:bold r:id="rId43"/>
      <p:italic r:id="rId44"/>
      <p:boldItalic r:id="rId45"/>
    </p:embeddedFont>
    <p:embeddedFont>
      <p:font typeface="Roboto"/>
      <p:regular r:id="rId46"/>
      <p:bold r:id="rId47"/>
      <p:italic r:id="rId48"/>
      <p:boldItalic r:id="rId49"/>
    </p:embeddedFont>
    <p:embeddedFont>
      <p:font typeface="Raleway Light"/>
      <p:regular r:id="rId50"/>
      <p:bold r:id="rId51"/>
      <p:italic r:id="rId52"/>
      <p:boldItalic r:id="rId53"/>
    </p:embeddedFont>
    <p:embeddedFont>
      <p:font typeface="Helvetica Neue"/>
      <p:regular r:id="rId54"/>
      <p:bold r:id="rId55"/>
      <p:italic r:id="rId56"/>
      <p:boldItalic r:id="rId57"/>
    </p:embeddedFont>
    <p:embeddedFont>
      <p:font typeface="Helvetica Neue Light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Slab-regular.fntdata"/><Relationship Id="rId42" Type="http://schemas.openxmlformats.org/officeDocument/2006/relationships/font" Target="fonts/Raleway-regular.fntdata"/><Relationship Id="rId41" Type="http://schemas.openxmlformats.org/officeDocument/2006/relationships/font" Target="fonts/RobotoSlab-bold.fntdata"/><Relationship Id="rId44" Type="http://schemas.openxmlformats.org/officeDocument/2006/relationships/font" Target="fonts/Raleway-italic.fntdata"/><Relationship Id="rId43" Type="http://schemas.openxmlformats.org/officeDocument/2006/relationships/font" Target="fonts/Raleway-bold.fntdata"/><Relationship Id="rId46" Type="http://schemas.openxmlformats.org/officeDocument/2006/relationships/font" Target="fonts/Roboto-regular.fntdata"/><Relationship Id="rId45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Roboto-italic.fntdata"/><Relationship Id="rId47" Type="http://schemas.openxmlformats.org/officeDocument/2006/relationships/font" Target="fonts/Roboto-bold.fntdata"/><Relationship Id="rId49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1" Type="http://schemas.openxmlformats.org/officeDocument/2006/relationships/font" Target="fonts/HelveticaNeueLight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HelveticaNeueLight-italic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alewayLight-bold.fntdata"/><Relationship Id="rId50" Type="http://schemas.openxmlformats.org/officeDocument/2006/relationships/font" Target="fonts/RalewayLight-regular.fntdata"/><Relationship Id="rId53" Type="http://schemas.openxmlformats.org/officeDocument/2006/relationships/font" Target="fonts/RalewayLight-boldItalic.fntdata"/><Relationship Id="rId52" Type="http://schemas.openxmlformats.org/officeDocument/2006/relationships/font" Target="fonts/RalewayLight-italic.fntdata"/><Relationship Id="rId11" Type="http://schemas.openxmlformats.org/officeDocument/2006/relationships/slide" Target="slides/slide7.xml"/><Relationship Id="rId55" Type="http://schemas.openxmlformats.org/officeDocument/2006/relationships/font" Target="fonts/HelveticaNeue-bold.fntdata"/><Relationship Id="rId10" Type="http://schemas.openxmlformats.org/officeDocument/2006/relationships/slide" Target="slides/slide6.xml"/><Relationship Id="rId54" Type="http://schemas.openxmlformats.org/officeDocument/2006/relationships/font" Target="fonts/HelveticaNeue-regular.fntdata"/><Relationship Id="rId13" Type="http://schemas.openxmlformats.org/officeDocument/2006/relationships/slide" Target="slides/slide9.xml"/><Relationship Id="rId57" Type="http://schemas.openxmlformats.org/officeDocument/2006/relationships/font" Target="fonts/HelveticaNeue-boldItalic.fntdata"/><Relationship Id="rId12" Type="http://schemas.openxmlformats.org/officeDocument/2006/relationships/slide" Target="slides/slide8.xml"/><Relationship Id="rId56" Type="http://schemas.openxmlformats.org/officeDocument/2006/relationships/font" Target="fonts/HelveticaNeue-italic.fntdata"/><Relationship Id="rId15" Type="http://schemas.openxmlformats.org/officeDocument/2006/relationships/slide" Target="slides/slide11.xml"/><Relationship Id="rId59" Type="http://schemas.openxmlformats.org/officeDocument/2006/relationships/font" Target="fonts/HelveticaNeueLight-bold.fntdata"/><Relationship Id="rId14" Type="http://schemas.openxmlformats.org/officeDocument/2006/relationships/slide" Target="slides/slide10.xml"/><Relationship Id="rId58" Type="http://schemas.openxmlformats.org/officeDocument/2006/relationships/font" Target="fonts/HelveticaNeueLight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bootcampspot.com" TargetMode="Externa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Review deck and update with relevant information. 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59" name="Google Shape;59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344faa54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344faa54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Remove % if not applicable to your university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344faa54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344faa54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4344faa548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4344faa548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Delivered by SSM: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These Objectives are overarching and include Launch + 1.1 integration.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344faa548_0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344faa548_0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.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c152b490a_0_10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c152b490a_0_10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344faa548_0_178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4344faa548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g4344faa548_0_178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4344faa548_0_184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4344faa548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g4344faa548_0_184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344faa548_0_190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4344faa548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g4344faa548_0_190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344faa548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344faa548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344faa548_0_206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g4344faa548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Let’s use YouTube as an example. (Go to YouTube and do basic search)</a:t>
            </a:r>
            <a:endParaRPr sz="13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You’ll learn all of this in time, but a basic YouTube search requires two things:</a:t>
            </a:r>
            <a:endParaRPr sz="1300"/>
          </a:p>
          <a:p>
            <a:pPr indent="-2095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arenR"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”frontend” – the graphical user interface which responds to what I type</a:t>
            </a:r>
            <a:endParaRPr sz="1300"/>
          </a:p>
          <a:p>
            <a:pPr indent="-20955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arenR"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“backend” – the code on the “server side” that is able to do the logic behind the search, find the relevant videos, and send them along</a:t>
            </a:r>
            <a:endParaRPr sz="1300"/>
          </a:p>
          <a:p>
            <a:pPr indent="-1397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(Go to next slide)</a:t>
            </a:r>
            <a:endParaRPr sz="1300"/>
          </a:p>
        </p:txBody>
      </p:sp>
      <p:sp>
        <p:nvSpPr>
          <p:cNvPr id="277" name="Google Shape;277;g4344faa548_0_206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c152b490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c152b490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FF0000"/>
                </a:solidFill>
              </a:rPr>
              <a:t>Everyone open your browser and let’s follow these steps:</a:t>
            </a:r>
            <a:endParaRPr sz="1100">
              <a:solidFill>
                <a:srgbClr val="FF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AutoNum type="arabicPeriod"/>
            </a:pPr>
            <a:r>
              <a:rPr lang="en-US" sz="1100">
                <a:solidFill>
                  <a:srgbClr val="FF0000"/>
                </a:solidFill>
              </a:rPr>
              <a:t>Navigate to </a:t>
            </a:r>
            <a:r>
              <a:rPr lang="en-US" sz="1100" u="sng">
                <a:solidFill>
                  <a:srgbClr val="FF0000"/>
                </a:solidFill>
                <a:hlinkClick r:id="rId2"/>
              </a:rPr>
              <a:t>www.bootcampspot.com</a:t>
            </a:r>
            <a:endParaRPr sz="1100">
              <a:solidFill>
                <a:srgbClr val="FF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AutoNum type="arabicPeriod"/>
            </a:pPr>
            <a:r>
              <a:rPr lang="en-US" sz="1100">
                <a:solidFill>
                  <a:srgbClr val="FF0000"/>
                </a:solidFill>
              </a:rPr>
              <a:t>Sign in with your log-in credentials</a:t>
            </a:r>
            <a:endParaRPr sz="1100">
              <a:solidFill>
                <a:srgbClr val="FF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AutoNum type="arabicPeriod"/>
            </a:pPr>
            <a:r>
              <a:rPr lang="en-US" sz="1100">
                <a:solidFill>
                  <a:srgbClr val="FF0000"/>
                </a:solidFill>
              </a:rPr>
              <a:t>Click “Sessions”</a:t>
            </a:r>
            <a:endParaRPr sz="1100">
              <a:solidFill>
                <a:srgbClr val="FF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AutoNum type="arabicPeriod"/>
            </a:pPr>
            <a:r>
              <a:rPr lang="en-US" sz="1100">
                <a:solidFill>
                  <a:srgbClr val="FF0000"/>
                </a:solidFill>
              </a:rPr>
              <a:t>Find Today’s Date</a:t>
            </a:r>
            <a:endParaRPr sz="11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FF0000"/>
                </a:solidFill>
              </a:rPr>
              <a:t>And last but not least, let’s mark the official start of our journey together!</a:t>
            </a:r>
            <a:endParaRPr sz="1100">
              <a:solidFill>
                <a:srgbClr val="FF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AutoNum type="arabicPeriod"/>
            </a:pPr>
            <a:r>
              <a:rPr lang="en-US" sz="1100">
                <a:solidFill>
                  <a:srgbClr val="FF0000"/>
                </a:solidFill>
              </a:rPr>
              <a:t>Everyone Mark Your Attendance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344faa548_0_212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4344faa548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Websites today are all about reading code for these components – “front end” and “back end”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g4344faa548_0_212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4344faa548_0_220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g4344faa548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 is “Full-Stack Development” – you build can and will build the whole thing.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g4344faa548_0_220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344faa548_0_228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4344faa548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this course, you’ll learn everything you need to be able to do this – </a:t>
            </a:r>
            <a:b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you’ll be able to build complex web applications even as a single developer.</a:t>
            </a:r>
            <a:endParaRPr sz="13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Questions?</a:t>
            </a:r>
            <a:endParaRPr sz="13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g4344faa548_0_228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4344faa548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4344faa548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4344faa548_0_252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g4344faa548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terminal is the portal to your computer – it allows you to run and even script commands that can create files, folders, and more.</a:t>
            </a:r>
            <a:endParaRPr sz="13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is extremely important that you get intimately familiar with the terminal as soon as possible, as you’ll use it for almost everything. It is fast and powerful.</a:t>
            </a:r>
            <a:endParaRPr sz="13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NEXT</a:t>
            </a:r>
            <a:endParaRPr sz="1300"/>
          </a:p>
        </p:txBody>
      </p:sp>
      <p:sp>
        <p:nvSpPr>
          <p:cNvPr id="329" name="Google Shape;329;g4344faa548_0_252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344faa548_0_258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g4344faa548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let’s run through a couple of examples.</a:t>
            </a:r>
            <a:endParaRPr sz="1300"/>
          </a:p>
        </p:txBody>
      </p:sp>
      <p:sp>
        <p:nvSpPr>
          <p:cNvPr id="336" name="Google Shape;336;g4344faa548_0_258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344faa548_0_264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g4344faa548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Your turn!</a:t>
            </a:r>
            <a:endParaRPr sz="1300"/>
          </a:p>
        </p:txBody>
      </p:sp>
      <p:sp>
        <p:nvSpPr>
          <p:cNvPr id="343" name="Google Shape;343;g4344faa548_0_264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4344faa548_0_272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4344faa548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g4344faa548_0_272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4344faa548_0_280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4344faa548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Re-ask the questions after a couple of minutes walking neighbor-discussion:</a:t>
            </a:r>
            <a:endParaRPr sz="1300"/>
          </a:p>
          <a:p>
            <a:pPr indent="-158750" lvl="0" marL="165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-"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 you create a new folder?</a:t>
            </a:r>
            <a:endParaRPr sz="1300"/>
          </a:p>
          <a:p>
            <a:pPr indent="-158750" lvl="0" marL="165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-"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 you create a new file?</a:t>
            </a:r>
            <a:endParaRPr sz="1300"/>
          </a:p>
        </p:txBody>
      </p:sp>
      <p:sp>
        <p:nvSpPr>
          <p:cNvPr id="361" name="Google Shape;361;g4344faa548_0_280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4344faa548_0_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4344faa548_0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Now that you can create HTML files from the terminal, let’s create one and actually write some HTML.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f15ce8e0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f15ce8e0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Delivered by SSM: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These Objectives are overarching and include Launch + 1.1 integration. 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4344faa548_0_292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g4344faa548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g4344faa548_0_292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4344faa548_0_301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g4344faa548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g4344faa548_0_301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4344faa548_0_308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g4344faa548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g4344faa548_0_308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4344faa548_0_315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g4344faa548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g4344faa548_0_315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4344faa548_0_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4344faa548_0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344faa548_0_326:notes"/>
          <p:cNvSpPr/>
          <p:nvPr>
            <p:ph idx="2" type="sldImg"/>
          </p:nvPr>
        </p:nvSpPr>
        <p:spPr>
          <a:xfrm>
            <a:off x="428625" y="684893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g4344faa548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00" lIns="90225" spcFirstLastPara="1" rIns="90225" wrap="square" tIns="45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g4344faa548_0_326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00" lIns="90225" spcFirstLastPara="1" rIns="90225" wrap="square" tIns="45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Delivered by SSM</a:t>
            </a:r>
            <a:endParaRPr/>
          </a:p>
        </p:txBody>
      </p:sp>
      <p:sp>
        <p:nvSpPr>
          <p:cNvPr id="84" name="Google Shape;84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f15ce8e0c_0_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Student Intros</a:t>
            </a:r>
            <a:endParaRPr/>
          </a:p>
        </p:txBody>
      </p:sp>
      <p:sp>
        <p:nvSpPr>
          <p:cNvPr id="94" name="Google Shape;94;g3f15ce8e0c_0_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1e4839bc9_2_1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Delivered by SSM: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Intro to PC’s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Intro to CC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Primary and most important member of the CS Team is the Student themself.</a:t>
            </a:r>
            <a:endParaRPr sz="1800"/>
          </a:p>
        </p:txBody>
      </p:sp>
      <p:sp>
        <p:nvSpPr>
          <p:cNvPr id="104" name="Google Shape;104;g41e4839bc9_2_1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1e7a61de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1e7a61de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Delivered by SSM: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Live Chat Tools: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/>
              <a:t>Financial issues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/>
              <a:t>Tutoring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/>
              <a:t>General Support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/>
              <a:t>FAQs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State Office Hours per respective markets.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 Students: “There’s puzzle pieces left to add and that’s where you come in.  What will you add to your support strategies in this course?”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c152b490a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c152b490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344faa548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Your Career Services experience is organized around a set of </a:t>
            </a:r>
            <a:r>
              <a:rPr b="1" lang="en-US" sz="1000">
                <a:latin typeface="Arial"/>
                <a:ea typeface="Arial"/>
                <a:cs typeface="Arial"/>
                <a:sym typeface="Arial"/>
              </a:rPr>
              <a:t>7 Milestones </a:t>
            </a:r>
            <a:r>
              <a:rPr lang="en-US" sz="1000">
                <a:latin typeface="Arial"/>
                <a:ea typeface="Arial"/>
                <a:cs typeface="Arial"/>
                <a:sym typeface="Arial"/>
              </a:rPr>
              <a:t>that will lead you to </a:t>
            </a:r>
            <a:r>
              <a:rPr b="1" lang="en-US" sz="1000">
                <a:latin typeface="Arial"/>
                <a:ea typeface="Arial"/>
                <a:cs typeface="Arial"/>
                <a:sym typeface="Arial"/>
              </a:rPr>
              <a:t>Employer Competitiveness. 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Milestones include: 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Create Professional Materials     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Polish your Portfolio   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Prepare for Successful Interviews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Build Your Visibility </a:t>
            </a:r>
            <a:endParaRPr sz="1000"/>
          </a:p>
        </p:txBody>
      </p:sp>
      <p:sp>
        <p:nvSpPr>
          <p:cNvPr id="155" name="Google Shape;155;g4344faa548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</p:spPr>
        <p:txBody>
          <a:bodyPr anchorCtr="0" anchor="b" bIns="243800" lIns="243800" spcFirstLastPara="1" rIns="243800" wrap="square" tIns="243800"/>
          <a:lstStyle>
            <a:lvl1pPr lv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831200" y="2949667"/>
            <a:ext cx="22721700" cy="5235900"/>
          </a:xfrm>
          <a:prstGeom prst="rect">
            <a:avLst/>
          </a:prstGeom>
        </p:spPr>
        <p:txBody>
          <a:bodyPr anchorCtr="0" anchor="b" bIns="243800" lIns="243800" spcFirstLastPara="1" rIns="243800" wrap="square" tIns="243800"/>
          <a:lstStyle>
            <a:lvl1pPr lv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831200" y="8405933"/>
            <a:ext cx="22721700" cy="34689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/>
          <a:lstStyle>
            <a:lvl1pPr indent="-533400" lvl="0" marL="457200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ctr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ctr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ctr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ctr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ctr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778000" y="2298700"/>
            <a:ext cx="208281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778000" y="7073900"/>
            <a:ext cx="20828100" cy="15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27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1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 sz="4800"/>
            </a:lvl9pPr>
          </a:lstStyle>
          <a:p/>
        </p:txBody>
      </p:sp>
      <p:cxnSp>
        <p:nvCxnSpPr>
          <p:cNvPr id="56" name="Google Shape;56;p14"/>
          <p:cNvCxnSpPr/>
          <p:nvPr/>
        </p:nvCxnSpPr>
        <p:spPr>
          <a:xfrm>
            <a:off x="0" y="1307708"/>
            <a:ext cx="24384000" cy="0"/>
          </a:xfrm>
          <a:prstGeom prst="straightConnector1">
            <a:avLst/>
          </a:prstGeom>
          <a:noFill/>
          <a:ln cap="flat" cmpd="sng" w="41275">
            <a:solidFill>
              <a:srgbClr val="C8323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831200" y="5735600"/>
            <a:ext cx="22721700" cy="22449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/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/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/>
          <a:lstStyle>
            <a:lvl1pPr indent="-533400" lvl="0" marL="4572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/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/>
          <a:lstStyle>
            <a:lvl1pPr indent="-463550" lvl="0" marL="45720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12886400" y="3073267"/>
            <a:ext cx="10666500" cy="91104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/>
          <a:lstStyle>
            <a:lvl1pPr indent="-463550" lvl="0" marL="45720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/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831200" y="1481600"/>
            <a:ext cx="7488000" cy="2015100"/>
          </a:xfrm>
          <a:prstGeom prst="rect">
            <a:avLst/>
          </a:prstGeom>
        </p:spPr>
        <p:txBody>
          <a:bodyPr anchorCtr="0" anchor="b" bIns="243800" lIns="243800" spcFirstLastPara="1" rIns="243800" wrap="square" tIns="243800"/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831200" y="3705600"/>
            <a:ext cx="7488000" cy="84783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/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indent="-431800" lvl="1" marL="9144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307333" y="1200400"/>
            <a:ext cx="16980900" cy="109089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/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12192000" y="-333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708000" y="3288467"/>
            <a:ext cx="10787100" cy="3952800"/>
          </a:xfrm>
          <a:prstGeom prst="rect">
            <a:avLst/>
          </a:prstGeom>
        </p:spPr>
        <p:txBody>
          <a:bodyPr anchorCtr="0" anchor="b" bIns="243800" lIns="243800" spcFirstLastPara="1" rIns="243800" wrap="square" tIns="243800"/>
          <a:lstStyle>
            <a:lvl1pPr lv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708000" y="7474867"/>
            <a:ext cx="10787100" cy="32937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13172000" y="1930867"/>
            <a:ext cx="10232100" cy="98535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/>
          <a:lstStyle>
            <a:lvl1pPr indent="-533400" lvl="0" marL="4572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831200" y="11281533"/>
            <a:ext cx="15996900" cy="1613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/>
          <a:lstStyle>
            <a:lvl1pPr indent="-533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Char char="●"/>
              <a:defRPr sz="4800">
                <a:solidFill>
                  <a:schemeClr val="dk2"/>
                </a:solidFill>
              </a:defRPr>
            </a:lvl1pPr>
            <a:lvl2pPr indent="-463550" lvl="1" marL="9144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2pPr>
            <a:lvl3pPr indent="-463550" lvl="2" marL="13716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3pPr>
            <a:lvl4pPr indent="-463550" lvl="3" marL="18288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4pPr>
            <a:lvl5pPr indent="-463550" lvl="4" marL="22860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5pPr>
            <a:lvl6pPr indent="-463550" lvl="5" marL="27432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6pPr>
            <a:lvl7pPr indent="-463550" lvl="6" marL="32004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7pPr>
            <a:lvl8pPr indent="-463550" lvl="7" marL="36576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8pPr>
            <a:lvl9pPr indent="-463550" lvl="8" marL="4114800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algn="r">
              <a:buNone/>
              <a:defRPr sz="2700">
                <a:solidFill>
                  <a:schemeClr val="dk2"/>
                </a:solidFill>
              </a:defRPr>
            </a:lvl1pPr>
            <a:lvl2pPr lvl="1" algn="r">
              <a:buNone/>
              <a:defRPr sz="2700">
                <a:solidFill>
                  <a:schemeClr val="dk2"/>
                </a:solidFill>
              </a:defRPr>
            </a:lvl2pPr>
            <a:lvl3pPr lvl="2" algn="r">
              <a:buNone/>
              <a:defRPr sz="2700">
                <a:solidFill>
                  <a:schemeClr val="dk2"/>
                </a:solidFill>
              </a:defRPr>
            </a:lvl3pPr>
            <a:lvl4pPr lvl="3" algn="r">
              <a:buNone/>
              <a:defRPr sz="2700">
                <a:solidFill>
                  <a:schemeClr val="dk2"/>
                </a:solidFill>
              </a:defRPr>
            </a:lvl4pPr>
            <a:lvl5pPr lvl="4" algn="r">
              <a:buNone/>
              <a:defRPr sz="2700">
                <a:solidFill>
                  <a:schemeClr val="dk2"/>
                </a:solidFill>
              </a:defRPr>
            </a:lvl5pPr>
            <a:lvl6pPr lvl="5" algn="r">
              <a:buNone/>
              <a:defRPr sz="2700">
                <a:solidFill>
                  <a:schemeClr val="dk2"/>
                </a:solidFill>
              </a:defRPr>
            </a:lvl6pPr>
            <a:lvl7pPr lvl="6" algn="r">
              <a:buNone/>
              <a:defRPr sz="2700">
                <a:solidFill>
                  <a:schemeClr val="dk2"/>
                </a:solidFill>
              </a:defRPr>
            </a:lvl7pPr>
            <a:lvl8pPr lvl="7" algn="r">
              <a:buNone/>
              <a:defRPr sz="2700">
                <a:solidFill>
                  <a:schemeClr val="dk2"/>
                </a:solidFill>
              </a:defRPr>
            </a:lvl8pPr>
            <a:lvl9pPr lvl="8" algn="r">
              <a:buNone/>
              <a:defRPr sz="27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bootcampspot.com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.png"/><Relationship Id="rId4" Type="http://schemas.openxmlformats.org/officeDocument/2006/relationships/hyperlink" Target="https://www.youtube.com/watch?v=ieb6Svbc10E&amp;index=1&amp;list=PLgJ8UgkiorCnMLsUevoQRxH8t9bt7ne14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ero-coding.jpg" id="61" name="Google Shape;61;p15"/>
          <p:cNvPicPr preferRelativeResize="0"/>
          <p:nvPr/>
        </p:nvPicPr>
        <p:blipFill rotWithShape="1">
          <a:blip r:embed="rId3">
            <a:alphaModFix/>
          </a:blip>
          <a:srcRect b="0" l="22729" r="24813" t="0"/>
          <a:stretch/>
        </p:blipFill>
        <p:spPr>
          <a:xfrm>
            <a:off x="12189349" y="0"/>
            <a:ext cx="12192768" cy="13716002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/>
          <p:nvPr/>
        </p:nvSpPr>
        <p:spPr>
          <a:xfrm>
            <a:off x="434229" y="446834"/>
            <a:ext cx="235155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" name="Google Shape;63;p15"/>
          <p:cNvSpPr txBox="1"/>
          <p:nvPr/>
        </p:nvSpPr>
        <p:spPr>
          <a:xfrm>
            <a:off x="751025" y="711500"/>
            <a:ext cx="11146800" cy="533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</a:pPr>
            <a:r>
              <a:rPr b="1" i="0" lang="en-US" sz="8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</a:t>
            </a:r>
            <a:r>
              <a:rPr b="1" lang="en-US" sz="8000">
                <a:latin typeface="Helvetica Neue"/>
                <a:ea typeface="Helvetica Neue"/>
                <a:cs typeface="Helvetica Neue"/>
                <a:sym typeface="Helvetica Neue"/>
              </a:rPr>
              <a:t>elcome to </a:t>
            </a:r>
            <a:endParaRPr b="1" sz="8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</a:pPr>
            <a:r>
              <a:rPr b="1" lang="en-US" sz="8000">
                <a:solidFill>
                  <a:srgbClr val="20125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University of Arizona</a:t>
            </a:r>
            <a:br>
              <a:rPr b="1" lang="en-US" sz="8000">
                <a:solidFill>
                  <a:srgbClr val="201256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lang="en-US" sz="8000">
                <a:solidFill>
                  <a:srgbClr val="20125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Coding Bootcamp</a:t>
            </a:r>
            <a:endParaRPr>
              <a:solidFill>
                <a:srgbClr val="201256"/>
              </a:solidFill>
            </a:endParaRPr>
          </a:p>
        </p:txBody>
      </p:sp>
      <p:sp>
        <p:nvSpPr>
          <p:cNvPr id="64" name="Google Shape;64;p15"/>
          <p:cNvSpPr txBox="1"/>
          <p:nvPr/>
        </p:nvSpPr>
        <p:spPr>
          <a:xfrm>
            <a:off x="1770250" y="6482938"/>
            <a:ext cx="8244000" cy="61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600"/>
              <a:t>Wifi Name: </a:t>
            </a:r>
            <a:r>
              <a:rPr lang="en-US" sz="3600"/>
              <a:t>UAGUEST</a:t>
            </a:r>
            <a:endParaRPr sz="36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	</a:t>
            </a:r>
            <a:r>
              <a:rPr b="1" lang="en-US" sz="3600"/>
              <a:t>Password:</a:t>
            </a:r>
            <a:r>
              <a:rPr lang="en-US" sz="3600"/>
              <a:t> Create</a:t>
            </a:r>
            <a:endParaRPr sz="36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600"/>
              <a:t>Accept Invite:</a:t>
            </a:r>
            <a:endParaRPr b="1" sz="3600"/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uabootcampcontent.com</a:t>
            </a:r>
            <a:endParaRPr sz="36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600"/>
              <a:t>Open: </a:t>
            </a:r>
            <a:endParaRPr b="1" sz="3600"/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/>
              <a:t>Slack Desktop App &amp; Add Photo!</a:t>
            </a:r>
            <a:endParaRPr sz="36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600"/>
              <a:t>Welcome!</a:t>
            </a:r>
            <a:endParaRPr b="1" sz="36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3600"/>
          </a:p>
        </p:txBody>
      </p:sp>
      <p:pic>
        <p:nvPicPr>
          <p:cNvPr descr="Image" id="65" name="Google Shape;65;p15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 rot="2700000">
            <a:off x="17622990" y="-1614449"/>
            <a:ext cx="10705043" cy="6151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62626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 txBox="1"/>
          <p:nvPr/>
        </p:nvSpPr>
        <p:spPr>
          <a:xfrm>
            <a:off x="5357000" y="3209000"/>
            <a:ext cx="16356000" cy="91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rgbClr val="EEEEEE"/>
                </a:solidFill>
              </a:rPr>
              <a:t>Miss no more than 4 classes</a:t>
            </a:r>
            <a:endParaRPr sz="43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rgbClr val="EEEEEE"/>
                </a:solidFill>
              </a:rPr>
              <a:t>Have no more than 2 incomplete homeworks</a:t>
            </a:r>
            <a:endParaRPr sz="43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rgbClr val="EEEEEE"/>
                </a:solidFill>
              </a:rPr>
              <a:t>Hold at least a 70% average on homeworks</a:t>
            </a:r>
            <a:endParaRPr sz="43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4300">
                <a:solidFill>
                  <a:srgbClr val="EEEEEE"/>
                </a:solidFill>
              </a:rPr>
              <a:t>Hold at least a 70% average on group projects</a:t>
            </a:r>
            <a:endParaRPr sz="43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rgbClr val="EEEEEE"/>
                </a:solidFill>
              </a:rPr>
              <a:t>Participate in all projects</a:t>
            </a:r>
            <a:endParaRPr sz="4300">
              <a:solidFill>
                <a:srgbClr val="EEEEE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>
              <a:solidFill>
                <a:srgbClr val="EEEEE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>
              <a:solidFill>
                <a:srgbClr val="EEEEEE"/>
              </a:solidFill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3242533" y="1016000"/>
            <a:ext cx="18219300" cy="11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400" u="sng">
                <a:solidFill>
                  <a:srgbClr val="EEEEE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Minimum</a:t>
            </a:r>
            <a:r>
              <a:rPr b="1" lang="en-US" sz="6400">
                <a:solidFill>
                  <a:srgbClr val="EEEEE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Graduation Requirements:</a:t>
            </a:r>
            <a:endParaRPr b="1" sz="6400">
              <a:solidFill>
                <a:srgbClr val="EEEEE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6" name="Google Shape;186;p24"/>
          <p:cNvSpPr/>
          <p:nvPr/>
        </p:nvSpPr>
        <p:spPr>
          <a:xfrm>
            <a:off x="3630400" y="5034000"/>
            <a:ext cx="1007100" cy="1099200"/>
          </a:xfrm>
          <a:prstGeom prst="rect">
            <a:avLst/>
          </a:prstGeom>
          <a:noFill/>
          <a:ln cap="flat" cmpd="sng" w="2857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4"/>
          <p:cNvSpPr/>
          <p:nvPr/>
        </p:nvSpPr>
        <p:spPr>
          <a:xfrm>
            <a:off x="3630400" y="7066000"/>
            <a:ext cx="1007100" cy="1099200"/>
          </a:xfrm>
          <a:prstGeom prst="rect">
            <a:avLst/>
          </a:prstGeom>
          <a:noFill/>
          <a:ln cap="flat" cmpd="sng" w="2857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4"/>
          <p:cNvSpPr/>
          <p:nvPr/>
        </p:nvSpPr>
        <p:spPr>
          <a:xfrm>
            <a:off x="3630400" y="8894800"/>
            <a:ext cx="1007100" cy="1099200"/>
          </a:xfrm>
          <a:prstGeom prst="rect">
            <a:avLst/>
          </a:prstGeom>
          <a:noFill/>
          <a:ln cap="flat" cmpd="sng" w="2857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3630400" y="10926800"/>
            <a:ext cx="1007100" cy="1099200"/>
          </a:xfrm>
          <a:prstGeom prst="rect">
            <a:avLst/>
          </a:prstGeom>
          <a:noFill/>
          <a:ln cap="flat" cmpd="sng" w="2857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4"/>
          <p:cNvSpPr/>
          <p:nvPr/>
        </p:nvSpPr>
        <p:spPr>
          <a:xfrm>
            <a:off x="3630400" y="3002000"/>
            <a:ext cx="1007100" cy="1099200"/>
          </a:xfrm>
          <a:prstGeom prst="rect">
            <a:avLst/>
          </a:prstGeom>
          <a:noFill/>
          <a:ln cap="flat" cmpd="sng" w="2857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4"/>
          <p:cNvSpPr/>
          <p:nvPr/>
        </p:nvSpPr>
        <p:spPr>
          <a:xfrm>
            <a:off x="440127" y="446850"/>
            <a:ext cx="236499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62626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/>
          <p:nvPr/>
        </p:nvSpPr>
        <p:spPr>
          <a:xfrm>
            <a:off x="430000" y="390800"/>
            <a:ext cx="23523900" cy="12934500"/>
          </a:xfrm>
          <a:prstGeom prst="rect">
            <a:avLst/>
          </a:prstGeom>
          <a:noFill/>
          <a:ln cap="flat" cmpd="sng" w="9525">
            <a:solidFill>
              <a:srgbClr val="20125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7" name="Google Shape;197;p25"/>
          <p:cNvCxnSpPr/>
          <p:nvPr/>
        </p:nvCxnSpPr>
        <p:spPr>
          <a:xfrm>
            <a:off x="0" y="7866533"/>
            <a:ext cx="24382500" cy="26400"/>
          </a:xfrm>
          <a:prstGeom prst="straightConnector1">
            <a:avLst/>
          </a:prstGeom>
          <a:noFill/>
          <a:ln cap="flat" cmpd="sng" w="19050">
            <a:solidFill>
              <a:srgbClr val="B3A36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25"/>
          <p:cNvSpPr/>
          <p:nvPr/>
        </p:nvSpPr>
        <p:spPr>
          <a:xfrm>
            <a:off x="2706400" y="7740533"/>
            <a:ext cx="276900" cy="278400"/>
          </a:xfrm>
          <a:prstGeom prst="ellipse">
            <a:avLst/>
          </a:prstGeom>
          <a:solidFill>
            <a:srgbClr val="B3A36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5"/>
          <p:cNvSpPr/>
          <p:nvPr/>
        </p:nvSpPr>
        <p:spPr>
          <a:xfrm>
            <a:off x="6364000" y="7740533"/>
            <a:ext cx="276900" cy="278400"/>
          </a:xfrm>
          <a:prstGeom prst="ellipse">
            <a:avLst/>
          </a:prstGeom>
          <a:solidFill>
            <a:srgbClr val="B3A36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5"/>
          <p:cNvSpPr/>
          <p:nvPr/>
        </p:nvSpPr>
        <p:spPr>
          <a:xfrm>
            <a:off x="10224800" y="7740533"/>
            <a:ext cx="276900" cy="278400"/>
          </a:xfrm>
          <a:prstGeom prst="ellipse">
            <a:avLst/>
          </a:prstGeom>
          <a:solidFill>
            <a:srgbClr val="B3A36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5"/>
          <p:cNvSpPr/>
          <p:nvPr/>
        </p:nvSpPr>
        <p:spPr>
          <a:xfrm>
            <a:off x="13882400" y="7740533"/>
            <a:ext cx="276900" cy="278400"/>
          </a:xfrm>
          <a:prstGeom prst="ellipse">
            <a:avLst/>
          </a:prstGeom>
          <a:solidFill>
            <a:srgbClr val="B3A36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5"/>
          <p:cNvSpPr/>
          <p:nvPr/>
        </p:nvSpPr>
        <p:spPr>
          <a:xfrm>
            <a:off x="17743200" y="7740533"/>
            <a:ext cx="276900" cy="278400"/>
          </a:xfrm>
          <a:prstGeom prst="ellipse">
            <a:avLst/>
          </a:prstGeom>
          <a:solidFill>
            <a:srgbClr val="B3A36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5"/>
          <p:cNvSpPr/>
          <p:nvPr/>
        </p:nvSpPr>
        <p:spPr>
          <a:xfrm>
            <a:off x="21400800" y="7740533"/>
            <a:ext cx="276900" cy="278400"/>
          </a:xfrm>
          <a:prstGeom prst="ellipse">
            <a:avLst/>
          </a:prstGeom>
          <a:solidFill>
            <a:srgbClr val="B3A36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5"/>
          <p:cNvSpPr/>
          <p:nvPr/>
        </p:nvSpPr>
        <p:spPr>
          <a:xfrm>
            <a:off x="9614800" y="9373667"/>
            <a:ext cx="5152800" cy="3281700"/>
          </a:xfrm>
          <a:prstGeom prst="rect">
            <a:avLst/>
          </a:prstGeom>
          <a:solidFill>
            <a:srgbClr val="3E3E3E"/>
          </a:solidFill>
          <a:ln cap="flat" cmpd="sng" w="9525">
            <a:solidFill>
              <a:srgbClr val="4A4A4A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sp>
        <p:nvSpPr>
          <p:cNvPr id="205" name="Google Shape;205;p25"/>
          <p:cNvSpPr/>
          <p:nvPr/>
        </p:nvSpPr>
        <p:spPr>
          <a:xfrm>
            <a:off x="2096400" y="9373667"/>
            <a:ext cx="5152800" cy="3281700"/>
          </a:xfrm>
          <a:prstGeom prst="rect">
            <a:avLst/>
          </a:prstGeom>
          <a:solidFill>
            <a:srgbClr val="3E3E3E"/>
          </a:solidFill>
          <a:ln cap="flat" cmpd="sng" w="9525">
            <a:solidFill>
              <a:srgbClr val="4A4A4A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sp>
        <p:nvSpPr>
          <p:cNvPr id="206" name="Google Shape;206;p25"/>
          <p:cNvSpPr/>
          <p:nvPr/>
        </p:nvSpPr>
        <p:spPr>
          <a:xfrm>
            <a:off x="17133200" y="9373667"/>
            <a:ext cx="5152800" cy="3281700"/>
          </a:xfrm>
          <a:prstGeom prst="rect">
            <a:avLst/>
          </a:prstGeom>
          <a:solidFill>
            <a:srgbClr val="3E3E3E"/>
          </a:solidFill>
          <a:ln cap="flat" cmpd="sng" w="9525">
            <a:solidFill>
              <a:srgbClr val="4A4A4A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sp>
        <p:nvSpPr>
          <p:cNvPr id="207" name="Google Shape;207;p25"/>
          <p:cNvSpPr txBox="1"/>
          <p:nvPr/>
        </p:nvSpPr>
        <p:spPr>
          <a:xfrm>
            <a:off x="2314133" y="9373667"/>
            <a:ext cx="4700700" cy="29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b="1" lang="en-US" sz="37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Project 1:</a:t>
            </a:r>
            <a:br>
              <a:rPr b="1" lang="en-US" sz="37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</a:br>
            <a:endParaRPr b="1" sz="16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2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Group Project</a:t>
            </a:r>
            <a:endParaRPr sz="32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2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Full-stack (MEN)</a:t>
            </a:r>
            <a:endParaRPr sz="32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2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External Library</a:t>
            </a:r>
            <a:endParaRPr sz="32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sp>
        <p:nvSpPr>
          <p:cNvPr id="208" name="Google Shape;208;p25"/>
          <p:cNvSpPr txBox="1"/>
          <p:nvPr/>
        </p:nvSpPr>
        <p:spPr>
          <a:xfrm>
            <a:off x="9840800" y="9373667"/>
            <a:ext cx="4700700" cy="29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Project 2:</a:t>
            </a:r>
            <a:r>
              <a:rPr lang="en-US" sz="37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sz="37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1" sz="16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2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Group Project</a:t>
            </a:r>
            <a:endParaRPr sz="32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Real-time DB</a:t>
            </a:r>
            <a:endParaRPr sz="32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2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External API/Library</a:t>
            </a:r>
            <a:endParaRPr sz="32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09" name="Google Shape;209;p25"/>
          <p:cNvSpPr txBox="1"/>
          <p:nvPr/>
        </p:nvSpPr>
        <p:spPr>
          <a:xfrm>
            <a:off x="17367467" y="9373667"/>
            <a:ext cx="4700700" cy="29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Project 3:</a:t>
            </a:r>
            <a:endParaRPr b="1" sz="37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b="1" sz="16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2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Group or Individual Project</a:t>
            </a:r>
            <a:endParaRPr b="1" sz="16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React (MERN)</a:t>
            </a:r>
            <a:endParaRPr sz="32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5E5E5"/>
                </a:solidFill>
                <a:latin typeface="Roboto Slab"/>
                <a:ea typeface="Roboto Slab"/>
                <a:cs typeface="Roboto Slab"/>
                <a:sym typeface="Roboto Slab"/>
              </a:rPr>
              <a:t>External API/Library</a:t>
            </a:r>
            <a:endParaRPr sz="32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t/>
            </a:r>
            <a:endParaRPr sz="3200">
              <a:solidFill>
                <a:srgbClr val="E5E5E5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10" name="Google Shape;210;p25"/>
          <p:cNvSpPr txBox="1"/>
          <p:nvPr/>
        </p:nvSpPr>
        <p:spPr>
          <a:xfrm>
            <a:off x="1163208" y="390792"/>
            <a:ext cx="9521700" cy="16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400">
                <a:solidFill>
                  <a:srgbClr val="E5E5E5"/>
                </a:solidFill>
                <a:latin typeface="Roboto"/>
                <a:ea typeface="Roboto"/>
                <a:cs typeface="Roboto"/>
                <a:sym typeface="Roboto"/>
              </a:rPr>
              <a:t>COURSE </a:t>
            </a:r>
            <a:r>
              <a:rPr b="1" lang="en-US" sz="64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TIMELINE</a:t>
            </a:r>
            <a:endParaRPr b="1" sz="6400" u="sng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1" name="Google Shape;211;p25"/>
          <p:cNvCxnSpPr/>
          <p:nvPr/>
        </p:nvCxnSpPr>
        <p:spPr>
          <a:xfrm flipH="1">
            <a:off x="2844100" y="5913267"/>
            <a:ext cx="1500" cy="13848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2" name="Google Shape;212;p25"/>
          <p:cNvCxnSpPr/>
          <p:nvPr/>
        </p:nvCxnSpPr>
        <p:spPr>
          <a:xfrm flipH="1">
            <a:off x="6501700" y="5913267"/>
            <a:ext cx="1500" cy="13848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3" name="Google Shape;213;p25"/>
          <p:cNvCxnSpPr/>
          <p:nvPr/>
        </p:nvCxnSpPr>
        <p:spPr>
          <a:xfrm flipH="1">
            <a:off x="10362500" y="5913267"/>
            <a:ext cx="1500" cy="13848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25"/>
          <p:cNvCxnSpPr/>
          <p:nvPr/>
        </p:nvCxnSpPr>
        <p:spPr>
          <a:xfrm flipH="1">
            <a:off x="14020100" y="5913267"/>
            <a:ext cx="1500" cy="13848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25"/>
          <p:cNvCxnSpPr/>
          <p:nvPr/>
        </p:nvCxnSpPr>
        <p:spPr>
          <a:xfrm flipH="1">
            <a:off x="17880900" y="5913267"/>
            <a:ext cx="1500" cy="13848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Google Shape;216;p25"/>
          <p:cNvCxnSpPr/>
          <p:nvPr/>
        </p:nvCxnSpPr>
        <p:spPr>
          <a:xfrm flipH="1">
            <a:off x="21538500" y="5913267"/>
            <a:ext cx="1500" cy="13848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25"/>
          <p:cNvSpPr txBox="1"/>
          <p:nvPr/>
        </p:nvSpPr>
        <p:spPr>
          <a:xfrm>
            <a:off x="1163200" y="2792767"/>
            <a:ext cx="3363300" cy="2781600"/>
          </a:xfrm>
          <a:prstGeom prst="rect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HTML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CSS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JavaScript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Node/Express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Mongo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18" name="Google Shape;218;p25"/>
          <p:cNvSpPr txBox="1"/>
          <p:nvPr/>
        </p:nvSpPr>
        <p:spPr>
          <a:xfrm>
            <a:off x="4820800" y="4653244"/>
            <a:ext cx="3363300" cy="920700"/>
          </a:xfrm>
          <a:prstGeom prst="rect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Project 1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19" name="Google Shape;219;p25"/>
          <p:cNvSpPr txBox="1"/>
          <p:nvPr/>
        </p:nvSpPr>
        <p:spPr>
          <a:xfrm>
            <a:off x="8681600" y="2792767"/>
            <a:ext cx="3363300" cy="2781600"/>
          </a:xfrm>
          <a:prstGeom prst="rect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Modularity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External APIs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Socket. io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Testing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12339200" y="4653577"/>
            <a:ext cx="3363300" cy="920700"/>
          </a:xfrm>
          <a:prstGeom prst="rect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Project 2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21" name="Google Shape;221;p25"/>
          <p:cNvSpPr txBox="1"/>
          <p:nvPr/>
        </p:nvSpPr>
        <p:spPr>
          <a:xfrm>
            <a:off x="16200000" y="2792767"/>
            <a:ext cx="3363300" cy="2781600"/>
          </a:xfrm>
          <a:prstGeom prst="rect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React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Also React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More React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Computer Sci.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22" name="Google Shape;222;p25"/>
          <p:cNvSpPr txBox="1"/>
          <p:nvPr/>
        </p:nvSpPr>
        <p:spPr>
          <a:xfrm>
            <a:off x="19857600" y="4653578"/>
            <a:ext cx="3363300" cy="920700"/>
          </a:xfrm>
          <a:prstGeom prst="rect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EEEEEE"/>
                </a:solidFill>
                <a:latin typeface="Roboto Slab"/>
                <a:ea typeface="Roboto Slab"/>
                <a:cs typeface="Roboto Slab"/>
                <a:sym typeface="Roboto Slab"/>
              </a:rPr>
              <a:t>Project 3</a:t>
            </a:r>
            <a:endParaRPr sz="32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62626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/>
        </p:nvSpPr>
        <p:spPr>
          <a:xfrm>
            <a:off x="2331550" y="3372575"/>
            <a:ext cx="22052700" cy="9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EEEE"/>
                </a:solidFill>
              </a:rPr>
              <a:t>Come to know your classmates as the community that you will rely on for collaborative learning.</a:t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EEEE"/>
                </a:solidFill>
              </a:rPr>
              <a:t>Know the staff who will be providing holistic support throughout the program.</a:t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EEEE"/>
                </a:solidFill>
              </a:rPr>
              <a:t>Understand the minimum requirements in order to successfully graduate from this bootcamp.</a:t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EEEE"/>
                </a:solidFill>
              </a:rPr>
              <a:t>Be able to list ways to get help and support at your moments of need. </a:t>
            </a:r>
            <a:endParaRPr sz="43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28" name="Google Shape;228;p26"/>
          <p:cNvSpPr txBox="1"/>
          <p:nvPr/>
        </p:nvSpPr>
        <p:spPr>
          <a:xfrm>
            <a:off x="3242533" y="1016000"/>
            <a:ext cx="18219300" cy="11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400">
                <a:solidFill>
                  <a:srgbClr val="EEEEE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Session Objectives Completed:</a:t>
            </a:r>
            <a:endParaRPr b="1" sz="6400">
              <a:solidFill>
                <a:srgbClr val="EEEEE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9" name="Google Shape;2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413" y="3099600"/>
            <a:ext cx="1283175" cy="1403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413" y="4986288"/>
            <a:ext cx="1283175" cy="1403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413" y="6873000"/>
            <a:ext cx="1283175" cy="1403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425" y="8519475"/>
            <a:ext cx="1283175" cy="1403828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6"/>
          <p:cNvSpPr/>
          <p:nvPr/>
        </p:nvSpPr>
        <p:spPr>
          <a:xfrm>
            <a:off x="440127" y="446850"/>
            <a:ext cx="236499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62626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 txBox="1"/>
          <p:nvPr>
            <p:ph type="ctrTitle"/>
          </p:nvPr>
        </p:nvSpPr>
        <p:spPr>
          <a:xfrm>
            <a:off x="1041616" y="5907084"/>
            <a:ext cx="21945600" cy="17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900"/>
              <a:buFont typeface="Arial"/>
              <a:buNone/>
            </a:pPr>
            <a:r>
              <a:rPr b="1" i="1" lang="en-US" sz="10900" u="sng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Pre-Work</a:t>
            </a:r>
            <a:endParaRPr i="1" u="sng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9" name="Google Shape;239;p27"/>
          <p:cNvSpPr/>
          <p:nvPr/>
        </p:nvSpPr>
        <p:spPr>
          <a:xfrm>
            <a:off x="440127" y="446850"/>
            <a:ext cx="236499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8"/>
          <p:cNvPicPr preferRelativeResize="0"/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-115950" y="-2702698"/>
            <a:ext cx="24616026" cy="1641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8"/>
          <p:cNvSpPr txBox="1"/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</p:spPr>
        <p:txBody>
          <a:bodyPr anchorCtr="0" anchor="b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Break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6" name="Google Shape;246;p28"/>
          <p:cNvSpPr txBox="1"/>
          <p:nvPr>
            <p:ph idx="1" type="subTitle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See you back in 15 minutes!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9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 Checklist</a:t>
            </a:r>
            <a:endParaRPr/>
          </a:p>
        </p:txBody>
      </p:sp>
      <p:sp>
        <p:nvSpPr>
          <p:cNvPr id="253" name="Google Shape;253;p29"/>
          <p:cNvSpPr txBox="1"/>
          <p:nvPr/>
        </p:nvSpPr>
        <p:spPr>
          <a:xfrm>
            <a:off x="262467" y="1495980"/>
            <a:ext cx="23859300" cy="106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96520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 this point, you should have each of these installed:</a:t>
            </a:r>
            <a:endParaRPr sz="3700"/>
          </a:p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</a:pPr>
            <a:r>
              <a:t/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❑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Slack </a:t>
            </a:r>
            <a:endParaRPr sz="3700"/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❑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Visual Studio Code</a:t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❑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Git for Version Control</a:t>
            </a:r>
            <a:endParaRPr sz="3700"/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❑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Git Bash (Windows) or Terminal (Mac)</a:t>
            </a:r>
            <a:endParaRPr sz="3700"/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❑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Node.js</a:t>
            </a:r>
            <a:endParaRPr sz="3700"/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❑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Heroku-CLI</a:t>
            </a:r>
            <a:endParaRPr sz="3700"/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❑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Google Chrome</a:t>
            </a:r>
            <a:endParaRPr sz="3700"/>
          </a:p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</a:pPr>
            <a:r>
              <a:t/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4930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</a:pPr>
            <a:r>
              <a:t/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0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Accounts Checklist</a:t>
            </a:r>
            <a:endParaRPr/>
          </a:p>
        </p:txBody>
      </p:sp>
      <p:sp>
        <p:nvSpPr>
          <p:cNvPr id="260" name="Google Shape;260;p30"/>
          <p:cNvSpPr txBox="1"/>
          <p:nvPr/>
        </p:nvSpPr>
        <p:spPr>
          <a:xfrm>
            <a:off x="262467" y="1828800"/>
            <a:ext cx="23859300" cy="67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should also now have accounts for:</a:t>
            </a:r>
            <a:endParaRPr sz="3700"/>
          </a:p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</a:pPr>
            <a:r>
              <a:t/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❑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GitHub (with SSH Integration)</a:t>
            </a:r>
            <a:endParaRPr sz="3700"/>
          </a:p>
          <a:p>
            <a:pPr indent="-74930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None/>
            </a:pPr>
            <a:r>
              <a:t/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❑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Heroku</a:t>
            </a:r>
            <a:endParaRPr sz="3700"/>
          </a:p>
          <a:p>
            <a:pPr indent="-74930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None/>
            </a:pPr>
            <a:r>
              <a:t/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❑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LinkedIn</a:t>
            </a:r>
            <a:endParaRPr sz="3700"/>
          </a:p>
          <a:p>
            <a:pPr indent="-74930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None/>
            </a:pPr>
            <a:r>
              <a:t/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❑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Stack Overflow</a:t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Self-Check</a:t>
            </a:r>
            <a:endParaRPr/>
          </a:p>
        </p:txBody>
      </p:sp>
      <p:sp>
        <p:nvSpPr>
          <p:cNvPr id="267" name="Google Shape;267;p31"/>
          <p:cNvSpPr txBox="1"/>
          <p:nvPr/>
        </p:nvSpPr>
        <p:spPr>
          <a:xfrm>
            <a:off x="262467" y="1828800"/>
            <a:ext cx="23859300" cy="67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Let’s do some quick checks of the following</a:t>
            </a:r>
            <a:endParaRPr sz="3700"/>
          </a:p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</a:pPr>
            <a:r>
              <a:t/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255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✓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Visual Studio Code Check</a:t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25550" lvl="0" marL="1828800" marR="0" rtl="0" algn="l"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✓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 Bash / Terminal Check</a:t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25550" lvl="0" marL="1828800" marR="0" rtl="0" algn="l"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✓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Node Check</a:t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25550" lvl="0" marL="1828800" marR="0" rtl="0" algn="l"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Noto Sans Symbols"/>
              <a:buChar char="✓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 Check</a:t>
            </a:r>
            <a:endParaRPr sz="7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25550" lvl="0" marL="1828800" marR="0" rtl="0" algn="l">
              <a:spcBef>
                <a:spcPts val="2700"/>
              </a:spcBef>
              <a:spcAft>
                <a:spcPts val="2700"/>
              </a:spcAft>
              <a:buClr>
                <a:schemeClr val="dk1"/>
              </a:buClr>
              <a:buSzPts val="7500"/>
              <a:buFont typeface="Noto Sans Symbols"/>
              <a:buChar char="✓"/>
            </a:pPr>
            <a:r>
              <a:rPr lang="en-US" sz="7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Heroku Check</a:t>
            </a:r>
            <a:endParaRPr sz="750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62626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>
            <p:ph type="ctrTitle"/>
          </p:nvPr>
        </p:nvSpPr>
        <p:spPr>
          <a:xfrm>
            <a:off x="1041616" y="5907084"/>
            <a:ext cx="21945600" cy="17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900"/>
              <a:buFont typeface="Arial"/>
              <a:buNone/>
            </a:pPr>
            <a:r>
              <a:rPr b="1" i="1" lang="en-US" sz="10900" u="sng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 the Modern Web</a:t>
            </a:r>
            <a:endParaRPr i="1" u="sng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3" name="Google Shape;273;p32"/>
          <p:cNvSpPr/>
          <p:nvPr/>
        </p:nvSpPr>
        <p:spPr>
          <a:xfrm>
            <a:off x="440127" y="446850"/>
            <a:ext cx="236499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“Magic” of YouTube</a:t>
            </a:r>
            <a:endParaRPr/>
          </a:p>
        </p:txBody>
      </p:sp>
      <p:pic>
        <p:nvPicPr>
          <p:cNvPr id="280" name="Google Shape;28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85900" y="1637972"/>
            <a:ext cx="14412170" cy="11147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62626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/>
        </p:nvSpPr>
        <p:spPr>
          <a:xfrm>
            <a:off x="3242533" y="1016000"/>
            <a:ext cx="18219300" cy="11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400">
                <a:solidFill>
                  <a:srgbClr val="EEEEE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Activity: Present &amp; Accounted For</a:t>
            </a:r>
            <a:endParaRPr b="1" sz="6400">
              <a:solidFill>
                <a:srgbClr val="EEEEE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Google Shape;71;p16"/>
          <p:cNvSpPr txBox="1"/>
          <p:nvPr/>
        </p:nvSpPr>
        <p:spPr>
          <a:xfrm>
            <a:off x="1165650" y="3337950"/>
            <a:ext cx="22052700" cy="9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4000"/>
              <a:buAutoNum type="arabicPeriod"/>
            </a:pPr>
            <a:r>
              <a:rPr lang="en-US" sz="4000">
                <a:solidFill>
                  <a:srgbClr val="EEEEEE"/>
                </a:solidFill>
              </a:rPr>
              <a:t>Navigate to </a:t>
            </a:r>
            <a:r>
              <a:rPr lang="en-US" sz="4000" u="sng">
                <a:solidFill>
                  <a:schemeClr val="hlink"/>
                </a:solidFill>
                <a:hlinkClick r:id="rId3"/>
              </a:rPr>
              <a:t>www.bootcampspot.com</a:t>
            </a:r>
            <a:endParaRPr sz="4000">
              <a:solidFill>
                <a:srgbClr val="EEEEEE"/>
              </a:solidFill>
            </a:endParaRPr>
          </a:p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4000"/>
              <a:buAutoNum type="arabicPeriod"/>
            </a:pPr>
            <a:r>
              <a:rPr lang="en-US" sz="4000">
                <a:solidFill>
                  <a:srgbClr val="EEEEEE"/>
                </a:solidFill>
              </a:rPr>
              <a:t>Sign in</a:t>
            </a:r>
            <a:endParaRPr sz="4000">
              <a:solidFill>
                <a:srgbClr val="EEEEEE"/>
              </a:solidFill>
            </a:endParaRPr>
          </a:p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4000"/>
              <a:buAutoNum type="arabicPeriod"/>
            </a:pPr>
            <a:r>
              <a:rPr lang="en-US" sz="4000">
                <a:solidFill>
                  <a:srgbClr val="EEEEEE"/>
                </a:solidFill>
              </a:rPr>
              <a:t>Click Sessions</a:t>
            </a:r>
            <a:endParaRPr sz="4000">
              <a:solidFill>
                <a:srgbClr val="EEEEEE"/>
              </a:solidFill>
            </a:endParaRPr>
          </a:p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4000"/>
              <a:buAutoNum type="arabicPeriod"/>
            </a:pPr>
            <a:r>
              <a:rPr lang="en-US" sz="4000">
                <a:solidFill>
                  <a:srgbClr val="EEEEEE"/>
                </a:solidFill>
              </a:rPr>
              <a:t>Find Today’s Date</a:t>
            </a:r>
            <a:endParaRPr sz="4000">
              <a:solidFill>
                <a:srgbClr val="EEEEEE"/>
              </a:solidFill>
            </a:endParaRPr>
          </a:p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4000"/>
              <a:buAutoNum type="arabicPeriod"/>
            </a:pPr>
            <a:r>
              <a:rPr lang="en-US" sz="4000">
                <a:solidFill>
                  <a:srgbClr val="EEEEEE"/>
                </a:solidFill>
              </a:rPr>
              <a:t>Mark Your Attendance</a:t>
            </a:r>
            <a:endParaRPr sz="4000"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4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Full-Stack Development</a:t>
            </a:r>
            <a:endParaRPr/>
          </a:p>
        </p:txBody>
      </p:sp>
      <p:sp>
        <p:nvSpPr>
          <p:cNvPr id="287" name="Google Shape;287;p34"/>
          <p:cNvSpPr/>
          <p:nvPr/>
        </p:nvSpPr>
        <p:spPr>
          <a:xfrm>
            <a:off x="0" y="9846258"/>
            <a:ext cx="24415200" cy="2984700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4"/>
          <p:cNvSpPr/>
          <p:nvPr/>
        </p:nvSpPr>
        <p:spPr>
          <a:xfrm>
            <a:off x="758421" y="10921766"/>
            <a:ext cx="23456700" cy="18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800" spcFirstLastPara="1" rIns="243800" wrap="square" tIns="1218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 modern </a:t>
            </a:r>
            <a:r>
              <a:rPr b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 apps, </a:t>
            </a:r>
            <a:r>
              <a:rPr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there’s a constant back-and-forth communication between two key components: the visuals displayed on the user’s browser (</a:t>
            </a:r>
            <a:r>
              <a:rPr b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frontend) </a:t>
            </a:r>
            <a:r>
              <a:rPr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and the data and logic stored on the server (</a:t>
            </a:r>
            <a:r>
              <a:rPr b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backend).</a:t>
            </a:r>
            <a:endParaRPr sz="3700"/>
          </a:p>
        </p:txBody>
      </p:sp>
      <p:pic>
        <p:nvPicPr>
          <p:cNvPr id="289" name="Google Shape;28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66800"/>
            <a:ext cx="24384000" cy="9792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Full-Stack Development</a:t>
            </a:r>
            <a:endParaRPr/>
          </a:p>
        </p:txBody>
      </p:sp>
      <p:sp>
        <p:nvSpPr>
          <p:cNvPr id="296" name="Google Shape;296;p35"/>
          <p:cNvSpPr/>
          <p:nvPr/>
        </p:nvSpPr>
        <p:spPr>
          <a:xfrm>
            <a:off x="-3" y="10859306"/>
            <a:ext cx="24415200" cy="1968000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5"/>
          <p:cNvSpPr/>
          <p:nvPr/>
        </p:nvSpPr>
        <p:spPr>
          <a:xfrm>
            <a:off x="812800" y="11228634"/>
            <a:ext cx="23108100" cy="12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800" spcFirstLastPara="1" rIns="243800" wrap="square" tIns="1218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Full-Stack Development </a:t>
            </a:r>
            <a:r>
              <a:rPr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 the concept of building </a:t>
            </a:r>
            <a:r>
              <a:rPr b="1" i="1" lang="en-US" sz="4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every</a:t>
            </a:r>
            <a:r>
              <a:rPr i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aspect of the web application – from the visuals and interactions, to the data transfer and processing.</a:t>
            </a:r>
            <a:endParaRPr b="1" sz="48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8" name="Google Shape;29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66800"/>
            <a:ext cx="24384000" cy="9792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6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Full-Stack Development</a:t>
            </a:r>
            <a:endParaRPr/>
          </a:p>
        </p:txBody>
      </p:sp>
      <p:sp>
        <p:nvSpPr>
          <p:cNvPr id="305" name="Google Shape;305;p36"/>
          <p:cNvSpPr txBox="1"/>
          <p:nvPr/>
        </p:nvSpPr>
        <p:spPr>
          <a:xfrm>
            <a:off x="0" y="2082612"/>
            <a:ext cx="8212800" cy="40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HTML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</a:t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jQuery</a:t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Bootstrap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SEO</a:t>
            </a:r>
            <a:endParaRPr sz="3700"/>
          </a:p>
        </p:txBody>
      </p:sp>
      <p:sp>
        <p:nvSpPr>
          <p:cNvPr id="306" name="Google Shape;306;p36"/>
          <p:cNvSpPr txBox="1"/>
          <p:nvPr/>
        </p:nvSpPr>
        <p:spPr>
          <a:xfrm>
            <a:off x="7722669" y="2056898"/>
            <a:ext cx="5122500" cy="27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Heroku</a:t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GitHub</a:t>
            </a:r>
            <a:endParaRPr sz="3700"/>
          </a:p>
        </p:txBody>
      </p:sp>
      <p:sp>
        <p:nvSpPr>
          <p:cNvPr id="307" name="Google Shape;307;p36"/>
          <p:cNvSpPr txBox="1"/>
          <p:nvPr/>
        </p:nvSpPr>
        <p:spPr>
          <a:xfrm>
            <a:off x="0" y="7509674"/>
            <a:ext cx="105663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APIs (Consuming)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JSON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AJAX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 Time Cloud Database via Firebase</a:t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6"/>
          <p:cNvSpPr txBox="1"/>
          <p:nvPr/>
        </p:nvSpPr>
        <p:spPr>
          <a:xfrm>
            <a:off x="13603016" y="2023274"/>
            <a:ext cx="10244700" cy="54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Templating Engines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Sessions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Writing tests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Node.js</a:t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Express.js</a:t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Creating APIs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MVC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 Authentication</a:t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ORM (Sequelize)</a:t>
            </a:r>
            <a:endParaRPr sz="3700"/>
          </a:p>
        </p:txBody>
      </p:sp>
      <p:sp>
        <p:nvSpPr>
          <p:cNvPr id="309" name="Google Shape;309;p36"/>
          <p:cNvSpPr txBox="1"/>
          <p:nvPr/>
        </p:nvSpPr>
        <p:spPr>
          <a:xfrm>
            <a:off x="7841579" y="5664264"/>
            <a:ext cx="5680800" cy="18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MySQL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MongoDB</a:t>
            </a:r>
            <a:endParaRPr sz="3700"/>
          </a:p>
        </p:txBody>
      </p:sp>
      <p:sp>
        <p:nvSpPr>
          <p:cNvPr id="310" name="Google Shape;310;p36"/>
          <p:cNvSpPr txBox="1"/>
          <p:nvPr/>
        </p:nvSpPr>
        <p:spPr>
          <a:xfrm>
            <a:off x="13522000" y="8920870"/>
            <a:ext cx="8131200" cy="18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87630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7630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Algorithms</a:t>
            </a:r>
            <a:endParaRPr sz="3700"/>
          </a:p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 Patterns</a:t>
            </a:r>
            <a:endParaRPr sz="3700"/>
          </a:p>
        </p:txBody>
      </p:sp>
      <p:sp>
        <p:nvSpPr>
          <p:cNvPr id="311" name="Google Shape;311;p36"/>
          <p:cNvSpPr txBox="1"/>
          <p:nvPr/>
        </p:nvSpPr>
        <p:spPr>
          <a:xfrm>
            <a:off x="1239744" y="6698692"/>
            <a:ext cx="6147300" cy="9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rPr b="1" lang="en-US" sz="37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API Interaction</a:t>
            </a:r>
            <a:endParaRPr sz="3700"/>
          </a:p>
        </p:txBody>
      </p:sp>
      <p:sp>
        <p:nvSpPr>
          <p:cNvPr id="312" name="Google Shape;312;p36"/>
          <p:cNvSpPr txBox="1"/>
          <p:nvPr/>
        </p:nvSpPr>
        <p:spPr>
          <a:xfrm>
            <a:off x="9020461" y="4943008"/>
            <a:ext cx="5079900" cy="9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rPr b="1" lang="en-US" sz="37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Databases</a:t>
            </a:r>
            <a:endParaRPr sz="3700"/>
          </a:p>
        </p:txBody>
      </p:sp>
      <p:sp>
        <p:nvSpPr>
          <p:cNvPr id="313" name="Google Shape;313;p36"/>
          <p:cNvSpPr txBox="1"/>
          <p:nvPr/>
        </p:nvSpPr>
        <p:spPr>
          <a:xfrm>
            <a:off x="14679891" y="9416882"/>
            <a:ext cx="6912000" cy="9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rPr b="1" lang="en-US" sz="37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CS Fundamentals </a:t>
            </a:r>
            <a:endParaRPr sz="3700"/>
          </a:p>
        </p:txBody>
      </p:sp>
      <p:sp>
        <p:nvSpPr>
          <p:cNvPr id="314" name="Google Shape;314;p36"/>
          <p:cNvSpPr txBox="1"/>
          <p:nvPr/>
        </p:nvSpPr>
        <p:spPr>
          <a:xfrm>
            <a:off x="1169227" y="11108664"/>
            <a:ext cx="10412700" cy="9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rPr b="1" lang="en-US" sz="37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Cutting Edge Development</a:t>
            </a:r>
            <a:endParaRPr sz="3700"/>
          </a:p>
        </p:txBody>
      </p:sp>
      <p:sp>
        <p:nvSpPr>
          <p:cNvPr id="315" name="Google Shape;315;p36"/>
          <p:cNvSpPr txBox="1"/>
          <p:nvPr/>
        </p:nvSpPr>
        <p:spPr>
          <a:xfrm>
            <a:off x="4470400" y="11734800"/>
            <a:ext cx="4729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1219200" lvl="0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36"/>
          <p:cNvSpPr txBox="1"/>
          <p:nvPr/>
        </p:nvSpPr>
        <p:spPr>
          <a:xfrm>
            <a:off x="1172501" y="1269646"/>
            <a:ext cx="5816100" cy="9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rPr b="1" lang="en-US" sz="37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Browser</a:t>
            </a:r>
            <a:endParaRPr sz="3700"/>
          </a:p>
        </p:txBody>
      </p:sp>
      <p:sp>
        <p:nvSpPr>
          <p:cNvPr id="317" name="Google Shape;317;p36"/>
          <p:cNvSpPr txBox="1"/>
          <p:nvPr/>
        </p:nvSpPr>
        <p:spPr>
          <a:xfrm>
            <a:off x="8946824" y="1269646"/>
            <a:ext cx="5079900" cy="9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rPr b="1" lang="en-US" sz="37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 Tools</a:t>
            </a:r>
            <a:endParaRPr sz="3700"/>
          </a:p>
        </p:txBody>
      </p:sp>
      <p:sp>
        <p:nvSpPr>
          <p:cNvPr id="318" name="Google Shape;318;p36"/>
          <p:cNvSpPr txBox="1"/>
          <p:nvPr/>
        </p:nvSpPr>
        <p:spPr>
          <a:xfrm>
            <a:off x="14834619" y="1219200"/>
            <a:ext cx="9394500" cy="9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609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rPr b="1" lang="en-US" sz="37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Server Side</a:t>
            </a:r>
            <a:endParaRPr b="1" sz="37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6"/>
          <p:cNvSpPr txBox="1"/>
          <p:nvPr/>
        </p:nvSpPr>
        <p:spPr>
          <a:xfrm>
            <a:off x="-8555" y="11734800"/>
            <a:ext cx="5901600" cy="9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1111250" lvl="0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React.js</a:t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62626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/>
          <p:nvPr>
            <p:ph type="ctrTitle"/>
          </p:nvPr>
        </p:nvSpPr>
        <p:spPr>
          <a:xfrm>
            <a:off x="1041616" y="5907084"/>
            <a:ext cx="21945600" cy="17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900"/>
              <a:buFont typeface="Arial"/>
              <a:buNone/>
            </a:pPr>
            <a:r>
              <a:rPr b="1" i="1" lang="en-US" sz="10900" u="sng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Get Crackin’</a:t>
            </a:r>
            <a:endParaRPr i="1" u="sng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5" name="Google Shape;325;p37"/>
          <p:cNvSpPr/>
          <p:nvPr/>
        </p:nvSpPr>
        <p:spPr>
          <a:xfrm>
            <a:off x="440127" y="446850"/>
            <a:ext cx="236499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8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 to Console / Terminal</a:t>
            </a:r>
            <a:endParaRPr/>
          </a:p>
        </p:txBody>
      </p:sp>
      <p:pic>
        <p:nvPicPr>
          <p:cNvPr descr="http://cdn.osxdaily.com/wp-content/uploads/2013/02/better-looking-terminal-mac-os-x.jpg" id="332" name="Google Shape;33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1600" y="1694008"/>
            <a:ext cx="15240001" cy="10938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9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 DEMO</a:t>
            </a:r>
            <a:endParaRPr/>
          </a:p>
        </p:txBody>
      </p:sp>
      <p:sp>
        <p:nvSpPr>
          <p:cNvPr id="339" name="Google Shape;339;p39"/>
          <p:cNvSpPr txBox="1"/>
          <p:nvPr/>
        </p:nvSpPr>
        <p:spPr>
          <a:xfrm>
            <a:off x="812800" y="2895600"/>
            <a:ext cx="22758300" cy="68583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None/>
            </a:pPr>
            <a:r>
              <a:rPr b="1" i="1" lang="en-US" sz="9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Instructor: Demo </a:t>
            </a:r>
            <a:endParaRPr sz="37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None/>
            </a:pPr>
            <a:r>
              <a:rPr i="1" lang="en-US" sz="9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(1-ConsoleCommands) </a:t>
            </a:r>
            <a:endParaRPr sz="370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0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</a:t>
            </a:r>
            <a:endParaRPr/>
          </a:p>
        </p:txBody>
      </p:sp>
      <p:sp>
        <p:nvSpPr>
          <p:cNvPr id="346" name="Google Shape;346;p40"/>
          <p:cNvSpPr/>
          <p:nvPr/>
        </p:nvSpPr>
        <p:spPr>
          <a:xfrm>
            <a:off x="-31309" y="1379230"/>
            <a:ext cx="24415200" cy="1125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40"/>
          <p:cNvSpPr txBox="1"/>
          <p:nvPr/>
        </p:nvSpPr>
        <p:spPr>
          <a:xfrm>
            <a:off x="812800" y="1828800"/>
            <a:ext cx="23164800" cy="81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800" spcFirstLastPara="1" rIns="243800" wrap="square" tIns="1218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Assignment:</a:t>
            </a:r>
            <a:endParaRPr sz="37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3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080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Make a folder on your desktop named code.</a:t>
            </a:r>
            <a:endParaRPr sz="3700"/>
          </a:p>
          <a:p>
            <a:pPr indent="0" lvl="1" marL="1219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080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Put all of your code that you do inside of that folder.</a:t>
            </a:r>
            <a:endParaRPr sz="3700"/>
          </a:p>
          <a:p>
            <a:pPr indent="-57150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b="1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Best Practices:</a:t>
            </a:r>
            <a:endParaRPr sz="3700"/>
          </a:p>
          <a:p>
            <a:pPr indent="-571500" lvl="0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b="1" sz="5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080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Always use lowercase for folder and file names.</a:t>
            </a:r>
            <a:endParaRPr sz="3700"/>
          </a:p>
          <a:p>
            <a:pPr indent="-57150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b="0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080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Never put in spaces in your folder and file names.</a:t>
            </a:r>
            <a:endParaRPr sz="3700"/>
          </a:p>
          <a:p>
            <a:pPr indent="-57150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b="0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080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dashes to separate.</a:t>
            </a:r>
            <a:endParaRPr sz="3700"/>
          </a:p>
        </p:txBody>
      </p:sp>
      <p:sp>
        <p:nvSpPr>
          <p:cNvPr id="348" name="Google Shape;348;p40"/>
          <p:cNvSpPr txBox="1"/>
          <p:nvPr/>
        </p:nvSpPr>
        <p:spPr>
          <a:xfrm>
            <a:off x="7721600" y="249650"/>
            <a:ext cx="16256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800" spcFirstLastPara="1" rIns="243800" wrap="square" tIns="1218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Activity: </a:t>
            </a:r>
            <a:r>
              <a:rPr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Get Situated </a:t>
            </a:r>
            <a:r>
              <a:rPr b="1"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|  Suggested Time: </a:t>
            </a:r>
            <a:r>
              <a:rPr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min</a:t>
            </a:r>
            <a:endParaRPr i="1" sz="4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1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</a:t>
            </a:r>
            <a:endParaRPr/>
          </a:p>
        </p:txBody>
      </p:sp>
      <p:sp>
        <p:nvSpPr>
          <p:cNvPr id="355" name="Google Shape;355;p41"/>
          <p:cNvSpPr/>
          <p:nvPr/>
        </p:nvSpPr>
        <p:spPr>
          <a:xfrm>
            <a:off x="-31309" y="1379230"/>
            <a:ext cx="24415200" cy="1125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41"/>
          <p:cNvSpPr txBox="1"/>
          <p:nvPr/>
        </p:nvSpPr>
        <p:spPr>
          <a:xfrm>
            <a:off x="812800" y="1828800"/>
            <a:ext cx="23164800" cy="112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800" spcFirstLastPara="1" rIns="243800" wrap="square" tIns="1218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Assignment:</a:t>
            </a:r>
            <a:endParaRPr sz="37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From the Terminal / Console and using only the command line, create:</a:t>
            </a:r>
            <a:endParaRPr sz="5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5565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new folder with the name of first_day_stuff.</a:t>
            </a:r>
            <a:endParaRPr b="0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5565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new HTML file with the name of first_day.html.</a:t>
            </a:r>
            <a:endParaRPr b="0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5565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 the current folder containing the new HTML file.</a:t>
            </a:r>
            <a:endParaRPr sz="37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Bonus:</a:t>
            </a:r>
            <a:endParaRPr sz="3700"/>
          </a:p>
          <a:p>
            <a:pPr indent="-75565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multiple directories/folders with the names one_folder and second_folder in one command.</a:t>
            </a:r>
            <a:endParaRPr sz="3700"/>
          </a:p>
          <a:p>
            <a:pPr indent="-41910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b="0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5565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multiple files with the names one.html and two.html in one command in the first_day_stuff directory.</a:t>
            </a:r>
            <a:endParaRPr sz="3700"/>
          </a:p>
          <a:p>
            <a:pPr indent="-41910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b="0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41"/>
          <p:cNvSpPr txBox="1"/>
          <p:nvPr/>
        </p:nvSpPr>
        <p:spPr>
          <a:xfrm>
            <a:off x="7721600" y="249650"/>
            <a:ext cx="16256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800" spcFirstLastPara="1" rIns="243800" wrap="square" tIns="1218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Activity</a:t>
            </a:r>
            <a:r>
              <a:rPr i="1"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Console Commands </a:t>
            </a:r>
            <a:r>
              <a:rPr b="1"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|  Suggested Time: </a:t>
            </a:r>
            <a:r>
              <a:rPr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 min</a:t>
            </a:r>
            <a:endParaRPr i="1" sz="4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2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 to Console</a:t>
            </a:r>
            <a:endParaRPr/>
          </a:p>
        </p:txBody>
      </p:sp>
      <p:sp>
        <p:nvSpPr>
          <p:cNvPr id="364" name="Google Shape;364;p42"/>
          <p:cNvSpPr txBox="1"/>
          <p:nvPr/>
        </p:nvSpPr>
        <p:spPr>
          <a:xfrm>
            <a:off x="3225803" y="1926104"/>
            <a:ext cx="17221500" cy="21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</a:pPr>
            <a:r>
              <a:rPr b="1" i="1" lang="en-US" sz="1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Discuss with Neighbors</a:t>
            </a:r>
            <a:endParaRPr sz="3700"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62626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3"/>
          <p:cNvSpPr txBox="1"/>
          <p:nvPr>
            <p:ph type="ctrTitle"/>
          </p:nvPr>
        </p:nvSpPr>
        <p:spPr>
          <a:xfrm>
            <a:off x="1041616" y="5907084"/>
            <a:ext cx="21945600" cy="17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900"/>
              <a:buFont typeface="Arial"/>
              <a:buNone/>
            </a:pPr>
            <a:r>
              <a:rPr b="1" i="1" lang="en-US" sz="10900" u="sng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Hello, HTML</a:t>
            </a:r>
            <a:endParaRPr b="1" i="1" sz="10900" u="sng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0" name="Google Shape;370;p43"/>
          <p:cNvSpPr/>
          <p:nvPr/>
        </p:nvSpPr>
        <p:spPr>
          <a:xfrm>
            <a:off x="440127" y="446850"/>
            <a:ext cx="236499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62626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/>
        </p:nvSpPr>
        <p:spPr>
          <a:xfrm>
            <a:off x="2137975" y="3372575"/>
            <a:ext cx="22052700" cy="9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EEEE"/>
                </a:solidFill>
              </a:rPr>
              <a:t>Come to know your classmates as the community that you will rely on for collaborative learning.</a:t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EEEE"/>
                </a:solidFill>
              </a:rPr>
              <a:t>Know the staff who will be </a:t>
            </a:r>
            <a:r>
              <a:rPr lang="en-US" sz="4000">
                <a:solidFill>
                  <a:srgbClr val="EEEEEE"/>
                </a:solidFill>
              </a:rPr>
              <a:t>providing holistic support throughout the program.</a:t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EEEE"/>
                </a:solidFill>
              </a:rPr>
              <a:t>Understand </a:t>
            </a:r>
            <a:r>
              <a:rPr lang="en-US" sz="4000">
                <a:solidFill>
                  <a:srgbClr val="EEEEEE"/>
                </a:solidFill>
              </a:rPr>
              <a:t>the minimum requirements in order to successfully graduate from this boot camp.</a:t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EEEE"/>
                </a:solidFill>
              </a:rPr>
              <a:t>Be able to list ways to get help and support at your moments of need. </a:t>
            </a:r>
            <a:endParaRPr sz="4300">
              <a:solidFill>
                <a:srgbClr val="EEEEEE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7" name="Google Shape;77;p17"/>
          <p:cNvSpPr txBox="1"/>
          <p:nvPr/>
        </p:nvSpPr>
        <p:spPr>
          <a:xfrm>
            <a:off x="3242533" y="1016000"/>
            <a:ext cx="18219300" cy="11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400">
                <a:solidFill>
                  <a:srgbClr val="EEEEE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By the end of this session, you will: </a:t>
            </a:r>
            <a:endParaRPr b="1" sz="6400">
              <a:solidFill>
                <a:srgbClr val="EEEEE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Google Shape;78;p17"/>
          <p:cNvSpPr/>
          <p:nvPr/>
        </p:nvSpPr>
        <p:spPr>
          <a:xfrm>
            <a:off x="1054400" y="5266913"/>
            <a:ext cx="925200" cy="8994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7"/>
          <p:cNvSpPr/>
          <p:nvPr/>
        </p:nvSpPr>
        <p:spPr>
          <a:xfrm>
            <a:off x="1054400" y="7236936"/>
            <a:ext cx="925200" cy="8994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7"/>
          <p:cNvSpPr/>
          <p:nvPr/>
        </p:nvSpPr>
        <p:spPr>
          <a:xfrm>
            <a:off x="1054400" y="9206913"/>
            <a:ext cx="925200" cy="8994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/>
          <p:nvPr/>
        </p:nvSpPr>
        <p:spPr>
          <a:xfrm>
            <a:off x="1054400" y="3372563"/>
            <a:ext cx="925200" cy="8994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4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&lt;title&gt; Intro to HTML &lt;/title&gt;</a:t>
            </a:r>
            <a:endParaRPr/>
          </a:p>
        </p:txBody>
      </p:sp>
      <p:pic>
        <p:nvPicPr>
          <p:cNvPr descr="https://upload.wikimedia.org/wikipedia/commons/thumb/6/61/HTML5_logo_and_wordmark.svg/2000px-HTML5_logo_and_wordmark.svg.png" id="377" name="Google Shape;37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" y="1795944"/>
            <a:ext cx="8203932" cy="82039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99lime.com/_bak/topics/you-only-need-10-tags/assets/example3.jpg" id="378" name="Google Shape;378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06304" y="1854316"/>
            <a:ext cx="9552590" cy="8282706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4"/>
          <p:cNvSpPr/>
          <p:nvPr/>
        </p:nvSpPr>
        <p:spPr>
          <a:xfrm>
            <a:off x="-3" y="10440472"/>
            <a:ext cx="24415200" cy="2394300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44"/>
          <p:cNvSpPr/>
          <p:nvPr/>
        </p:nvSpPr>
        <p:spPr>
          <a:xfrm>
            <a:off x="479229" y="10621896"/>
            <a:ext cx="23456700" cy="20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800" spcFirstLastPara="1" rIns="243800" wrap="square" tIns="121875">
            <a:noAutofit/>
          </a:bodyPr>
          <a:lstStyle/>
          <a:p>
            <a:pPr indent="-908050" lvl="0" marL="9144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Arial"/>
              <a:buChar char="•"/>
            </a:pPr>
            <a:r>
              <a:rPr b="1" lang="en-US" sz="5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HTML </a:t>
            </a:r>
            <a:r>
              <a:rPr lang="en-US" sz="5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 one of the three base languages behind </a:t>
            </a:r>
            <a:r>
              <a:rPr lang="en-US" sz="53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every single website</a:t>
            </a:r>
            <a:r>
              <a:rPr lang="en-US" sz="5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08050" lvl="0" marL="9144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Arial"/>
              <a:buChar char="•"/>
            </a:pPr>
            <a:r>
              <a:rPr lang="en-US" sz="5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It defines all of the basic content and a </a:t>
            </a:r>
            <a:r>
              <a:rPr i="1" lang="en-US" sz="5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bit</a:t>
            </a:r>
            <a:r>
              <a:rPr lang="en-US" sz="5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of formatting.</a:t>
            </a:r>
            <a:endParaRPr b="1" sz="53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5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</a:t>
            </a:r>
            <a:endParaRPr/>
          </a:p>
        </p:txBody>
      </p:sp>
      <p:sp>
        <p:nvSpPr>
          <p:cNvPr id="387" name="Google Shape;387;p45"/>
          <p:cNvSpPr/>
          <p:nvPr/>
        </p:nvSpPr>
        <p:spPr>
          <a:xfrm>
            <a:off x="-31309" y="1379230"/>
            <a:ext cx="24415200" cy="11525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45"/>
          <p:cNvSpPr txBox="1"/>
          <p:nvPr/>
        </p:nvSpPr>
        <p:spPr>
          <a:xfrm>
            <a:off x="593944" y="1663506"/>
            <a:ext cx="23164800" cy="109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800" spcFirstLastPara="1" rIns="243800" wrap="square" tIns="1218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Assignment:</a:t>
            </a:r>
            <a:endParaRPr sz="37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a new HTML file, create the basic structure of an HTML document and include the following in it:</a:t>
            </a:r>
            <a:endParaRPr sz="3700"/>
          </a:p>
          <a:p>
            <a:pPr indent="-8445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DOCTYPE declaration.</a:t>
            </a:r>
            <a:endParaRPr sz="3700"/>
          </a:p>
          <a:p>
            <a:pPr indent="-8445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Head tag with a title tag.</a:t>
            </a:r>
            <a:endParaRPr sz="3700"/>
          </a:p>
          <a:p>
            <a:pPr indent="-8445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H1 tag with a title of your choice.</a:t>
            </a:r>
            <a:endParaRPr sz="3700"/>
          </a:p>
          <a:p>
            <a:pPr indent="-8445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Embed an image.</a:t>
            </a:r>
            <a:endParaRPr sz="3700"/>
          </a:p>
          <a:p>
            <a:pPr indent="-8445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Create the following three links on your page:</a:t>
            </a:r>
            <a:endParaRPr sz="3700"/>
          </a:p>
          <a:p>
            <a:pPr indent="-844550" lvl="2" marL="3352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One link that has target="_blank" which opens a new tab when clicked</a:t>
            </a:r>
            <a:endParaRPr sz="3700"/>
          </a:p>
          <a:p>
            <a:pPr indent="-844550" lvl="2" marL="3352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Make the second link bold.</a:t>
            </a:r>
            <a:endParaRPr sz="3700"/>
          </a:p>
          <a:p>
            <a:pPr indent="-844550" lvl="2" marL="3352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Make the third link a placeholder so it goes nowhere.</a:t>
            </a:r>
            <a:endParaRPr sz="37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Bonus:</a:t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445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an ordered list of steps to make a sandwich.</a:t>
            </a:r>
            <a:endParaRPr sz="3700"/>
          </a:p>
          <a:p>
            <a:pPr indent="-8445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an unordered list of 5 bands/musicians you like.</a:t>
            </a:r>
            <a:endParaRPr sz="3700"/>
          </a:p>
          <a:p>
            <a:pPr indent="-8445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 table with 2 columns (animal class and animal name) and 4 rows of animals.</a:t>
            </a:r>
            <a:endParaRPr sz="3700"/>
          </a:p>
          <a:p>
            <a:pPr indent="-8445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an alternate way of separating links without line breaks.</a:t>
            </a:r>
            <a:endParaRPr sz="3700"/>
          </a:p>
          <a:p>
            <a:pPr indent="-844550" lvl="1" marL="2133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</a:pPr>
            <a:r>
              <a:rPr b="0" i="0" lang="en-US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Embed a YouTube video of your favorite band/musician.</a:t>
            </a:r>
            <a:endParaRPr sz="3700"/>
          </a:p>
        </p:txBody>
      </p:sp>
    </p:spTree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6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YouTube Video Walkthrough!</a:t>
            </a:r>
            <a:endParaRPr/>
          </a:p>
        </p:txBody>
      </p:sp>
      <p:pic>
        <p:nvPicPr>
          <p:cNvPr id="395" name="Google Shape;39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48100" y="1524033"/>
            <a:ext cx="16687800" cy="9467628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6"/>
          <p:cNvSpPr/>
          <p:nvPr/>
        </p:nvSpPr>
        <p:spPr>
          <a:xfrm>
            <a:off x="880533" y="11207920"/>
            <a:ext cx="22250400" cy="12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800" spcFirstLastPara="1" rIns="243800" wrap="square" tIns="1218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https://www.youtube.com/watch?v=ieb6Svbc10E&amp;index=1&amp;list=PLgJ8UgkiorCnMLsUevoQRxH8t9bt7ne14</a:t>
            </a:r>
            <a:endParaRPr sz="4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7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&lt;title&gt; Intro to HTML &lt;/title&gt;</a:t>
            </a:r>
            <a:endParaRPr/>
          </a:p>
        </p:txBody>
      </p:sp>
      <p:sp>
        <p:nvSpPr>
          <p:cNvPr id="403" name="Google Shape;403;p47"/>
          <p:cNvSpPr txBox="1"/>
          <p:nvPr/>
        </p:nvSpPr>
        <p:spPr>
          <a:xfrm>
            <a:off x="3581253" y="5759995"/>
            <a:ext cx="17221500" cy="21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0"/>
              <a:buFont typeface="Arial"/>
              <a:buNone/>
            </a:pPr>
            <a:r>
              <a:rPr b="1" i="1" lang="en-US" sz="16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How’d it go?</a:t>
            </a:r>
            <a:endParaRPr sz="3700"/>
          </a:p>
        </p:txBody>
      </p:sp>
    </p:spTree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62626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8"/>
          <p:cNvSpPr txBox="1"/>
          <p:nvPr>
            <p:ph type="ctrTitle"/>
          </p:nvPr>
        </p:nvSpPr>
        <p:spPr>
          <a:xfrm>
            <a:off x="1041616" y="5907084"/>
            <a:ext cx="21945600" cy="17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900"/>
              <a:buFont typeface="Arial"/>
              <a:buNone/>
            </a:pPr>
            <a:r>
              <a:rPr b="1" i="1" lang="en-US" sz="10900" u="sng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Homework</a:t>
            </a:r>
            <a:endParaRPr b="1" i="1" sz="10900" u="sng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9" name="Google Shape;409;p48"/>
          <p:cNvSpPr/>
          <p:nvPr/>
        </p:nvSpPr>
        <p:spPr>
          <a:xfrm>
            <a:off x="440127" y="446850"/>
            <a:ext cx="236499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9"/>
          <p:cNvSpPr txBox="1"/>
          <p:nvPr>
            <p:ph type="title"/>
          </p:nvPr>
        </p:nvSpPr>
        <p:spPr>
          <a:xfrm>
            <a:off x="812800" y="0"/>
            <a:ext cx="145881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800" spcFirstLastPara="1" rIns="243800" wrap="square" tIns="1218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Homework “Due”: Next Class</a:t>
            </a:r>
            <a:endParaRPr/>
          </a:p>
        </p:txBody>
      </p:sp>
      <p:sp>
        <p:nvSpPr>
          <p:cNvPr id="416" name="Google Shape;416;p49"/>
          <p:cNvSpPr txBox="1"/>
          <p:nvPr/>
        </p:nvSpPr>
        <p:spPr>
          <a:xfrm>
            <a:off x="812800" y="1828800"/>
            <a:ext cx="23164800" cy="75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800" spcFirstLastPara="1" rIns="243800" wrap="square" tIns="1218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 Next Class:</a:t>
            </a:r>
            <a:endParaRPr sz="3700"/>
          </a:p>
          <a:p>
            <a:pPr indent="-419100" lvl="0" marL="762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sz="5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5565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out where the Git</a:t>
            </a:r>
            <a:r>
              <a:rPr lang="en-US" sz="5300">
                <a:solidFill>
                  <a:schemeClr val="dk1"/>
                </a:solidFill>
              </a:rPr>
              <a:t>Lab</a:t>
            </a: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Repo is for our class. </a:t>
            </a:r>
            <a:endParaRPr b="0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1910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b="0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5565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Re-do the Terminal example from class today. </a:t>
            </a:r>
            <a:endParaRPr sz="3700"/>
          </a:p>
          <a:p>
            <a:pPr indent="-41910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b="0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5565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Re-do the HTML example from class today. </a:t>
            </a:r>
            <a:endParaRPr sz="3700"/>
          </a:p>
          <a:p>
            <a:pPr indent="-419100" lvl="2" marL="3200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b="0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55650" lvl="2" marL="3200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</a:pPr>
            <a:r>
              <a:rPr b="0" i="0" lang="en-US" sz="5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Watch the Walkthrough Video if you felt a bit lost.  </a:t>
            </a:r>
            <a:endParaRPr sz="3700"/>
          </a:p>
          <a:p>
            <a:pPr indent="-419100" lvl="1" marL="1981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b="0" i="0" sz="5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19100" lvl="0" marL="762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None/>
            </a:pPr>
            <a:r>
              <a:t/>
            </a:r>
            <a:endParaRPr sz="5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434229" y="446834"/>
            <a:ext cx="235155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87" name="Google Shape;87;p18"/>
          <p:cNvGrpSpPr/>
          <p:nvPr/>
        </p:nvGrpSpPr>
        <p:grpSpPr>
          <a:xfrm>
            <a:off x="1888628" y="4506255"/>
            <a:ext cx="7025700" cy="2886000"/>
            <a:chOff x="0" y="-1"/>
            <a:chExt cx="7025700" cy="2886000"/>
          </a:xfrm>
        </p:grpSpPr>
        <p:sp>
          <p:nvSpPr>
            <p:cNvPr id="88" name="Google Shape;88;p18"/>
            <p:cNvSpPr txBox="1"/>
            <p:nvPr/>
          </p:nvSpPr>
          <p:spPr>
            <a:xfrm>
              <a:off x="0" y="-1"/>
              <a:ext cx="7025700" cy="288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Helvetica Neue"/>
                <a:buNone/>
              </a:pPr>
              <a:r>
                <a:rPr b="1" lang="en-US" sz="6000">
                  <a:latin typeface="Helvetica Neue"/>
                  <a:ea typeface="Helvetica Neue"/>
                  <a:cs typeface="Helvetica Neue"/>
                  <a:sym typeface="Helvetica Neue"/>
                </a:rPr>
                <a:t>Brent Watson</a:t>
              </a:r>
              <a:endParaRPr b="1" sz="6000"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Helvetica Neue"/>
                <a:buNone/>
              </a:pPr>
              <a:r>
                <a:rPr b="1" lang="en-US" sz="3600">
                  <a:latin typeface="Helvetica Neue"/>
                  <a:ea typeface="Helvetica Neue"/>
                  <a:cs typeface="Helvetica Neue"/>
                  <a:sym typeface="Helvetica Neue"/>
                </a:rPr>
                <a:t>Student Success Manager</a:t>
              </a:r>
              <a:endParaRPr b="1" sz="3600"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89" name="Google Shape;89;p18"/>
            <p:cNvCxnSpPr/>
            <p:nvPr/>
          </p:nvCxnSpPr>
          <p:spPr>
            <a:xfrm>
              <a:off x="81423" y="2789945"/>
              <a:ext cx="2569500" cy="0"/>
            </a:xfrm>
            <a:prstGeom prst="straightConnector1">
              <a:avLst/>
            </a:prstGeom>
            <a:noFill/>
            <a:ln cap="flat" cmpd="sng" w="50800">
              <a:solidFill>
                <a:srgbClr val="201256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90" name="Google Shape;90;p18"/>
          <p:cNvSpPr txBox="1"/>
          <p:nvPr/>
        </p:nvSpPr>
        <p:spPr>
          <a:xfrm>
            <a:off x="1877751" y="8152725"/>
            <a:ext cx="10102500" cy="36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800">
                <a:solidFill>
                  <a:srgbClr val="222222"/>
                </a:solidFill>
                <a:highlight>
                  <a:srgbClr val="FFFFFF"/>
                </a:highlight>
              </a:rPr>
              <a:t>“Be Fearless in Pursuit of What Sets Your Soul on Fire”-Jennifer Lee</a:t>
            </a:r>
            <a:endParaRPr sz="4800">
              <a:solidFill>
                <a:srgbClr val="201256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/>
              <a:t> 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31325" y="3153800"/>
            <a:ext cx="7408350" cy="740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9"/>
          <p:cNvPicPr preferRelativeResize="0"/>
          <p:nvPr/>
        </p:nvPicPr>
        <p:blipFill rotWithShape="1">
          <a:blip r:embed="rId3">
            <a:alphaModFix/>
          </a:blip>
          <a:srcRect b="0" l="20319" r="20319" t="0"/>
          <a:stretch/>
        </p:blipFill>
        <p:spPr>
          <a:xfrm>
            <a:off x="12197310" y="0"/>
            <a:ext cx="12196613" cy="137160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" name="Google Shape;97;p19"/>
          <p:cNvGrpSpPr/>
          <p:nvPr/>
        </p:nvGrpSpPr>
        <p:grpSpPr>
          <a:xfrm>
            <a:off x="1877753" y="2332105"/>
            <a:ext cx="7025700" cy="1318251"/>
            <a:chOff x="-3" y="-4"/>
            <a:chExt cx="7025700" cy="2789949"/>
          </a:xfrm>
        </p:grpSpPr>
        <p:sp>
          <p:nvSpPr>
            <p:cNvPr id="98" name="Google Shape;98;p19"/>
            <p:cNvSpPr txBox="1"/>
            <p:nvPr/>
          </p:nvSpPr>
          <p:spPr>
            <a:xfrm>
              <a:off x="-3" y="-4"/>
              <a:ext cx="7025700" cy="193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Helvetica Neue"/>
                <a:buNone/>
              </a:pPr>
              <a:r>
                <a:rPr b="1" lang="en-US" sz="6000">
                  <a:latin typeface="Helvetica Neue"/>
                  <a:ea typeface="Helvetica Neue"/>
                  <a:cs typeface="Helvetica Neue"/>
                  <a:sym typeface="Helvetica Neue"/>
                </a:rPr>
                <a:t>Your turn!</a:t>
              </a:r>
              <a:endParaRPr b="1" sz="3600"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99" name="Google Shape;99;p19"/>
            <p:cNvCxnSpPr/>
            <p:nvPr/>
          </p:nvCxnSpPr>
          <p:spPr>
            <a:xfrm>
              <a:off x="81423" y="2789945"/>
              <a:ext cx="2569500" cy="0"/>
            </a:xfrm>
            <a:prstGeom prst="straightConnector1">
              <a:avLst/>
            </a:prstGeom>
            <a:noFill/>
            <a:ln cap="flat" cmpd="sng" w="50800">
              <a:solidFill>
                <a:srgbClr val="201256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00" name="Google Shape;100;p19"/>
          <p:cNvSpPr txBox="1"/>
          <p:nvPr/>
        </p:nvSpPr>
        <p:spPr>
          <a:xfrm>
            <a:off x="1877750" y="3650351"/>
            <a:ext cx="8229000" cy="81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/>
              <a:t>In 30 seconds or less, share your</a:t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/>
              <a:t>Name</a:t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/>
              <a:t>Location (Live and Commuting from)</a:t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/>
              <a:t>Background (Career, Education, Interests)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What is it about this class that excites you?</a:t>
            </a:r>
            <a:endParaRPr sz="3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/>
              <a:t>What is your proudest achievement?</a:t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/>
              <a:t> </a:t>
            </a:r>
            <a:endParaRPr/>
          </a:p>
        </p:txBody>
      </p:sp>
      <p:sp>
        <p:nvSpPr>
          <p:cNvPr id="101" name="Google Shape;101;p19"/>
          <p:cNvSpPr/>
          <p:nvPr/>
        </p:nvSpPr>
        <p:spPr>
          <a:xfrm>
            <a:off x="434229" y="446834"/>
            <a:ext cx="235155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0"/>
          <p:cNvGrpSpPr/>
          <p:nvPr/>
        </p:nvGrpSpPr>
        <p:grpSpPr>
          <a:xfrm>
            <a:off x="16267225" y="3179750"/>
            <a:ext cx="7503600" cy="2886000"/>
            <a:chOff x="-1961208" y="-76212"/>
            <a:chExt cx="7503600" cy="2886000"/>
          </a:xfrm>
        </p:grpSpPr>
        <p:sp>
          <p:nvSpPr>
            <p:cNvPr id="107" name="Google Shape;107;p20"/>
            <p:cNvSpPr txBox="1"/>
            <p:nvPr/>
          </p:nvSpPr>
          <p:spPr>
            <a:xfrm>
              <a:off x="-1961208" y="-76212"/>
              <a:ext cx="7503600" cy="288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Helvetica Neue"/>
                <a:buNone/>
              </a:pPr>
              <a:r>
                <a:rPr b="1" lang="en-US" sz="6000">
                  <a:latin typeface="Helvetica Neue"/>
                  <a:ea typeface="Helvetica Neue"/>
                  <a:cs typeface="Helvetica Neue"/>
                  <a:sym typeface="Helvetica Neue"/>
                </a:rPr>
                <a:t>YOUR </a:t>
              </a:r>
              <a:r>
                <a:rPr b="1" i="0" lang="en-US" sz="6000" u="none" cap="none" strike="noStrike">
                  <a:solidFill>
                    <a:srgbClr val="424242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BCDB"/>
                </a:buClr>
                <a:buSzPts val="6000"/>
                <a:buFont typeface="Helvetica Neue"/>
                <a:buNone/>
              </a:pPr>
              <a:r>
                <a:rPr b="1" lang="en-US" sz="6000">
                  <a:solidFill>
                    <a:srgbClr val="20125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CAREER SERVICES</a:t>
              </a:r>
              <a:br>
                <a:rPr b="1" i="0" lang="en-US" sz="6000" u="none" cap="none" strike="noStrike">
                  <a:solidFill>
                    <a:srgbClr val="424242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</a:br>
              <a:r>
                <a:rPr b="1" lang="en-US" sz="6000">
                  <a:latin typeface="Helvetica Neue"/>
                  <a:ea typeface="Helvetica Neue"/>
                  <a:cs typeface="Helvetica Neue"/>
                  <a:sym typeface="Helvetica Neue"/>
                </a:rPr>
                <a:t>TEAM</a:t>
              </a:r>
              <a:endParaRPr/>
            </a:p>
          </p:txBody>
        </p:sp>
        <p:cxnSp>
          <p:nvCxnSpPr>
            <p:cNvPr id="108" name="Google Shape;108;p20"/>
            <p:cNvCxnSpPr/>
            <p:nvPr/>
          </p:nvCxnSpPr>
          <p:spPr>
            <a:xfrm>
              <a:off x="117629" y="2778574"/>
              <a:ext cx="3870900" cy="0"/>
            </a:xfrm>
            <a:prstGeom prst="straightConnector1">
              <a:avLst/>
            </a:prstGeom>
            <a:noFill/>
            <a:ln cap="flat" cmpd="sng" w="50800">
              <a:solidFill>
                <a:srgbClr val="201256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grpSp>
        <p:nvGrpSpPr>
          <p:cNvPr id="109" name="Google Shape;109;p20"/>
          <p:cNvGrpSpPr/>
          <p:nvPr/>
        </p:nvGrpSpPr>
        <p:grpSpPr>
          <a:xfrm>
            <a:off x="10748725" y="9190282"/>
            <a:ext cx="2886237" cy="2886000"/>
            <a:chOff x="638279" y="0"/>
            <a:chExt cx="2886237" cy="2886000"/>
          </a:xfrm>
        </p:grpSpPr>
        <p:sp>
          <p:nvSpPr>
            <p:cNvPr id="110" name="Google Shape;110;p20"/>
            <p:cNvSpPr/>
            <p:nvPr/>
          </p:nvSpPr>
          <p:spPr>
            <a:xfrm>
              <a:off x="638516" y="0"/>
              <a:ext cx="2886000" cy="2886000"/>
            </a:xfrm>
            <a:prstGeom prst="ellipse">
              <a:avLst/>
            </a:prstGeom>
            <a:solidFill>
              <a:srgbClr val="20125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1" name="Google Shape;111;p20"/>
            <p:cNvSpPr txBox="1"/>
            <p:nvPr/>
          </p:nvSpPr>
          <p:spPr>
            <a:xfrm>
              <a:off x="638279" y="1122743"/>
              <a:ext cx="2886000" cy="64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rgbClr val="FFFFFF"/>
                  </a:solidFill>
                </a:rPr>
                <a:t>CAREER COACH</a:t>
              </a:r>
              <a:endParaRPr/>
            </a:p>
          </p:txBody>
        </p:sp>
      </p:grpSp>
      <p:grpSp>
        <p:nvGrpSpPr>
          <p:cNvPr id="112" name="Google Shape;112;p20"/>
          <p:cNvGrpSpPr/>
          <p:nvPr/>
        </p:nvGrpSpPr>
        <p:grpSpPr>
          <a:xfrm>
            <a:off x="18294705" y="9190282"/>
            <a:ext cx="4163100" cy="2886000"/>
            <a:chOff x="0" y="0"/>
            <a:chExt cx="4163100" cy="2886000"/>
          </a:xfrm>
        </p:grpSpPr>
        <p:sp>
          <p:nvSpPr>
            <p:cNvPr id="113" name="Google Shape;113;p20"/>
            <p:cNvSpPr/>
            <p:nvPr/>
          </p:nvSpPr>
          <p:spPr>
            <a:xfrm>
              <a:off x="638516" y="0"/>
              <a:ext cx="2886000" cy="2886000"/>
            </a:xfrm>
            <a:prstGeom prst="ellipse">
              <a:avLst/>
            </a:prstGeom>
            <a:solidFill>
              <a:srgbClr val="20125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4" name="Google Shape;114;p20"/>
            <p:cNvSpPr txBox="1"/>
            <p:nvPr/>
          </p:nvSpPr>
          <p:spPr>
            <a:xfrm>
              <a:off x="0" y="1122743"/>
              <a:ext cx="4163100" cy="64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rgbClr val="FFFFFF"/>
                  </a:solidFill>
                </a:rPr>
                <a:t>YOU</a:t>
              </a:r>
              <a:endParaRPr/>
            </a:p>
          </p:txBody>
        </p:sp>
      </p:grpSp>
      <p:pic>
        <p:nvPicPr>
          <p:cNvPr id="115" name="Google Shape;115;p20"/>
          <p:cNvPicPr preferRelativeResize="0"/>
          <p:nvPr/>
        </p:nvPicPr>
        <p:blipFill rotWithShape="1">
          <a:blip r:embed="rId3">
            <a:alphaModFix/>
          </a:blip>
          <a:srcRect b="16181" l="2837" r="0" t="15484"/>
          <a:stretch/>
        </p:blipFill>
        <p:spPr>
          <a:xfrm>
            <a:off x="754900" y="463125"/>
            <a:ext cx="7214005" cy="83192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20"/>
          <p:cNvGrpSpPr/>
          <p:nvPr/>
        </p:nvGrpSpPr>
        <p:grpSpPr>
          <a:xfrm>
            <a:off x="2205200" y="9190282"/>
            <a:ext cx="2886113" cy="2886000"/>
            <a:chOff x="638403" y="0"/>
            <a:chExt cx="2886113" cy="2886000"/>
          </a:xfrm>
        </p:grpSpPr>
        <p:sp>
          <p:nvSpPr>
            <p:cNvPr id="117" name="Google Shape;117;p20"/>
            <p:cNvSpPr/>
            <p:nvPr/>
          </p:nvSpPr>
          <p:spPr>
            <a:xfrm>
              <a:off x="638516" y="0"/>
              <a:ext cx="2886000" cy="2886000"/>
            </a:xfrm>
            <a:prstGeom prst="ellipse">
              <a:avLst/>
            </a:prstGeom>
            <a:solidFill>
              <a:srgbClr val="20125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8" name="Google Shape;118;p20"/>
            <p:cNvSpPr txBox="1"/>
            <p:nvPr/>
          </p:nvSpPr>
          <p:spPr>
            <a:xfrm>
              <a:off x="638403" y="1122743"/>
              <a:ext cx="2886000" cy="64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rgbClr val="FFFFFF"/>
                  </a:solidFill>
                </a:rPr>
                <a:t>PROFILE COACHES</a:t>
              </a:r>
              <a:endParaRPr/>
            </a:p>
          </p:txBody>
        </p:sp>
      </p:grpSp>
      <p:sp>
        <p:nvSpPr>
          <p:cNvPr id="119" name="Google Shape;119;p20"/>
          <p:cNvSpPr/>
          <p:nvPr/>
        </p:nvSpPr>
        <p:spPr>
          <a:xfrm>
            <a:off x="434229" y="446834"/>
            <a:ext cx="235155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8888" y="463125"/>
            <a:ext cx="7980149" cy="8319251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55084" l="0" r="0" t="0"/>
          <a:stretch/>
        </p:blipFill>
        <p:spPr>
          <a:xfrm>
            <a:off x="47700" y="0"/>
            <a:ext cx="24383995" cy="730160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1"/>
          <p:cNvSpPr/>
          <p:nvPr/>
        </p:nvSpPr>
        <p:spPr>
          <a:xfrm>
            <a:off x="47700" y="-50"/>
            <a:ext cx="24384000" cy="7301700"/>
          </a:xfrm>
          <a:prstGeom prst="rect">
            <a:avLst/>
          </a:prstGeom>
          <a:solidFill>
            <a:srgbClr val="262626">
              <a:alpha val="77310"/>
            </a:srgbClr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7" name="Google Shape;127;p21"/>
          <p:cNvSpPr/>
          <p:nvPr/>
        </p:nvSpPr>
        <p:spPr>
          <a:xfrm>
            <a:off x="10566400" y="9369000"/>
            <a:ext cx="4286700" cy="3797700"/>
          </a:xfrm>
          <a:custGeom>
            <a:rect b="b" l="l" r="r" t="t"/>
            <a:pathLst>
              <a:path extrusionOk="0" h="120000" w="120000">
                <a:moveTo>
                  <a:pt x="20377" y="120000"/>
                </a:moveTo>
                <a:cubicBezTo>
                  <a:pt x="20377" y="119055"/>
                  <a:pt x="20377" y="119055"/>
                  <a:pt x="20377" y="119055"/>
                </a:cubicBezTo>
                <a:cubicBezTo>
                  <a:pt x="20377" y="118111"/>
                  <a:pt x="20377" y="115277"/>
                  <a:pt x="20377" y="113383"/>
                </a:cubicBezTo>
                <a:cubicBezTo>
                  <a:pt x="20377" y="85038"/>
                  <a:pt x="20377" y="85038"/>
                  <a:pt x="20377" y="85038"/>
                </a:cubicBezTo>
                <a:cubicBezTo>
                  <a:pt x="20377" y="85038"/>
                  <a:pt x="20377" y="85038"/>
                  <a:pt x="20377" y="85038"/>
                </a:cubicBezTo>
                <a:cubicBezTo>
                  <a:pt x="20377" y="84094"/>
                  <a:pt x="20377" y="83150"/>
                  <a:pt x="19622" y="82205"/>
                </a:cubicBezTo>
                <a:cubicBezTo>
                  <a:pt x="19622" y="82205"/>
                  <a:pt x="18866" y="81261"/>
                  <a:pt x="18866" y="81261"/>
                </a:cubicBezTo>
                <a:cubicBezTo>
                  <a:pt x="18111" y="80316"/>
                  <a:pt x="16605" y="80316"/>
                  <a:pt x="15850" y="81261"/>
                </a:cubicBezTo>
                <a:cubicBezTo>
                  <a:pt x="15094" y="81261"/>
                  <a:pt x="10566" y="84094"/>
                  <a:pt x="8300" y="84094"/>
                </a:cubicBezTo>
                <a:cubicBezTo>
                  <a:pt x="7544" y="84094"/>
                  <a:pt x="6794" y="84094"/>
                  <a:pt x="6038" y="84094"/>
                </a:cubicBezTo>
                <a:cubicBezTo>
                  <a:pt x="2266" y="82205"/>
                  <a:pt x="0" y="78427"/>
                  <a:pt x="0" y="72755"/>
                </a:cubicBezTo>
                <a:cubicBezTo>
                  <a:pt x="0" y="72755"/>
                  <a:pt x="0" y="72755"/>
                  <a:pt x="0" y="72755"/>
                </a:cubicBezTo>
                <a:cubicBezTo>
                  <a:pt x="0" y="72755"/>
                  <a:pt x="0" y="72755"/>
                  <a:pt x="0" y="72755"/>
                </a:cubicBezTo>
                <a:cubicBezTo>
                  <a:pt x="0" y="66144"/>
                  <a:pt x="3772" y="60472"/>
                  <a:pt x="8300" y="60472"/>
                </a:cubicBezTo>
                <a:cubicBezTo>
                  <a:pt x="10566" y="60472"/>
                  <a:pt x="15094" y="63305"/>
                  <a:pt x="15850" y="63305"/>
                </a:cubicBezTo>
                <a:cubicBezTo>
                  <a:pt x="15850" y="64250"/>
                  <a:pt x="16605" y="64250"/>
                  <a:pt x="17361" y="64250"/>
                </a:cubicBezTo>
                <a:cubicBezTo>
                  <a:pt x="18866" y="64250"/>
                  <a:pt x="20377" y="62361"/>
                  <a:pt x="20377" y="59527"/>
                </a:cubicBezTo>
                <a:cubicBezTo>
                  <a:pt x="20377" y="33072"/>
                  <a:pt x="20377" y="33072"/>
                  <a:pt x="20377" y="33072"/>
                </a:cubicBezTo>
                <a:cubicBezTo>
                  <a:pt x="20377" y="32127"/>
                  <a:pt x="20377" y="26455"/>
                  <a:pt x="20377" y="25511"/>
                </a:cubicBezTo>
                <a:cubicBezTo>
                  <a:pt x="20377" y="25511"/>
                  <a:pt x="20377" y="25511"/>
                  <a:pt x="20377" y="25511"/>
                </a:cubicBezTo>
                <a:cubicBezTo>
                  <a:pt x="48300" y="25511"/>
                  <a:pt x="48300" y="25511"/>
                  <a:pt x="48300" y="25511"/>
                </a:cubicBezTo>
                <a:cubicBezTo>
                  <a:pt x="48300" y="25511"/>
                  <a:pt x="48300" y="25511"/>
                  <a:pt x="49055" y="25511"/>
                </a:cubicBezTo>
                <a:cubicBezTo>
                  <a:pt x="49055" y="25511"/>
                  <a:pt x="49811" y="24566"/>
                  <a:pt x="49811" y="24566"/>
                </a:cubicBezTo>
                <a:cubicBezTo>
                  <a:pt x="50566" y="24566"/>
                  <a:pt x="51322" y="23622"/>
                  <a:pt x="51322" y="22677"/>
                </a:cubicBezTo>
                <a:cubicBezTo>
                  <a:pt x="52077" y="21733"/>
                  <a:pt x="51322" y="20788"/>
                  <a:pt x="51322" y="19844"/>
                </a:cubicBezTo>
                <a:cubicBezTo>
                  <a:pt x="51322" y="19844"/>
                  <a:pt x="48300" y="14172"/>
                  <a:pt x="48300" y="10394"/>
                </a:cubicBezTo>
                <a:cubicBezTo>
                  <a:pt x="48300" y="4722"/>
                  <a:pt x="52827" y="0"/>
                  <a:pt x="58866" y="0"/>
                </a:cubicBezTo>
                <a:cubicBezTo>
                  <a:pt x="64150" y="0"/>
                  <a:pt x="68677" y="4722"/>
                  <a:pt x="68677" y="10394"/>
                </a:cubicBezTo>
                <a:cubicBezTo>
                  <a:pt x="68677" y="14172"/>
                  <a:pt x="66416" y="19844"/>
                  <a:pt x="66416" y="19844"/>
                </a:cubicBezTo>
                <a:cubicBezTo>
                  <a:pt x="65661" y="20788"/>
                  <a:pt x="65661" y="21733"/>
                  <a:pt x="65661" y="22677"/>
                </a:cubicBezTo>
                <a:cubicBezTo>
                  <a:pt x="65661" y="23622"/>
                  <a:pt x="66416" y="24566"/>
                  <a:pt x="67172" y="24566"/>
                </a:cubicBezTo>
                <a:cubicBezTo>
                  <a:pt x="67922" y="24566"/>
                  <a:pt x="67922" y="25511"/>
                  <a:pt x="68677" y="25511"/>
                </a:cubicBezTo>
                <a:cubicBezTo>
                  <a:pt x="68677" y="25511"/>
                  <a:pt x="68677" y="25511"/>
                  <a:pt x="68677" y="25511"/>
                </a:cubicBezTo>
                <a:cubicBezTo>
                  <a:pt x="68677" y="25511"/>
                  <a:pt x="68677" y="25511"/>
                  <a:pt x="68677" y="25511"/>
                </a:cubicBezTo>
                <a:cubicBezTo>
                  <a:pt x="69433" y="25511"/>
                  <a:pt x="69433" y="25511"/>
                  <a:pt x="69433" y="25511"/>
                </a:cubicBezTo>
                <a:cubicBezTo>
                  <a:pt x="69433" y="25511"/>
                  <a:pt x="69433" y="25511"/>
                  <a:pt x="69433" y="25511"/>
                </a:cubicBezTo>
                <a:cubicBezTo>
                  <a:pt x="99622" y="25511"/>
                  <a:pt x="99622" y="25511"/>
                  <a:pt x="99622" y="25511"/>
                </a:cubicBezTo>
                <a:cubicBezTo>
                  <a:pt x="99622" y="59527"/>
                  <a:pt x="99622" y="59527"/>
                  <a:pt x="99622" y="59527"/>
                </a:cubicBezTo>
                <a:cubicBezTo>
                  <a:pt x="99622" y="59527"/>
                  <a:pt x="99622" y="60472"/>
                  <a:pt x="99622" y="60472"/>
                </a:cubicBezTo>
                <a:cubicBezTo>
                  <a:pt x="100377" y="63305"/>
                  <a:pt x="101888" y="64250"/>
                  <a:pt x="104150" y="63305"/>
                </a:cubicBezTo>
                <a:cubicBezTo>
                  <a:pt x="104150" y="63305"/>
                  <a:pt x="108677" y="60472"/>
                  <a:pt x="111700" y="60472"/>
                </a:cubicBezTo>
                <a:cubicBezTo>
                  <a:pt x="115472" y="60472"/>
                  <a:pt x="118488" y="63305"/>
                  <a:pt x="119244" y="68977"/>
                </a:cubicBezTo>
                <a:cubicBezTo>
                  <a:pt x="120000" y="68977"/>
                  <a:pt x="120000" y="68977"/>
                  <a:pt x="120000" y="68977"/>
                </a:cubicBezTo>
                <a:cubicBezTo>
                  <a:pt x="120000" y="68977"/>
                  <a:pt x="120000" y="68977"/>
                  <a:pt x="120000" y="69922"/>
                </a:cubicBezTo>
                <a:cubicBezTo>
                  <a:pt x="120000" y="69922"/>
                  <a:pt x="120000" y="69922"/>
                  <a:pt x="120000" y="69922"/>
                </a:cubicBezTo>
                <a:cubicBezTo>
                  <a:pt x="120000" y="70866"/>
                  <a:pt x="120000" y="70866"/>
                  <a:pt x="120000" y="70866"/>
                </a:cubicBezTo>
                <a:cubicBezTo>
                  <a:pt x="120000" y="70866"/>
                  <a:pt x="120000" y="70866"/>
                  <a:pt x="120000" y="70866"/>
                </a:cubicBezTo>
                <a:cubicBezTo>
                  <a:pt x="120000" y="71811"/>
                  <a:pt x="120000" y="71811"/>
                  <a:pt x="120000" y="71811"/>
                </a:cubicBezTo>
                <a:cubicBezTo>
                  <a:pt x="120000" y="72755"/>
                  <a:pt x="120000" y="72755"/>
                  <a:pt x="120000" y="73700"/>
                </a:cubicBezTo>
                <a:cubicBezTo>
                  <a:pt x="120000" y="73700"/>
                  <a:pt x="120000" y="73700"/>
                  <a:pt x="120000" y="73700"/>
                </a:cubicBezTo>
                <a:cubicBezTo>
                  <a:pt x="120000" y="74644"/>
                  <a:pt x="120000" y="74644"/>
                  <a:pt x="120000" y="74644"/>
                </a:cubicBezTo>
                <a:cubicBezTo>
                  <a:pt x="120000" y="74644"/>
                  <a:pt x="120000" y="74644"/>
                  <a:pt x="120000" y="74644"/>
                </a:cubicBezTo>
                <a:cubicBezTo>
                  <a:pt x="120000" y="74644"/>
                  <a:pt x="120000" y="75588"/>
                  <a:pt x="119244" y="75588"/>
                </a:cubicBezTo>
                <a:cubicBezTo>
                  <a:pt x="118488" y="80316"/>
                  <a:pt x="115472" y="84094"/>
                  <a:pt x="111700" y="84094"/>
                </a:cubicBezTo>
                <a:cubicBezTo>
                  <a:pt x="108677" y="84094"/>
                  <a:pt x="104150" y="81261"/>
                  <a:pt x="104150" y="81261"/>
                </a:cubicBezTo>
                <a:cubicBezTo>
                  <a:pt x="101888" y="80316"/>
                  <a:pt x="100377" y="80316"/>
                  <a:pt x="99622" y="83150"/>
                </a:cubicBezTo>
                <a:cubicBezTo>
                  <a:pt x="99622" y="84094"/>
                  <a:pt x="99622" y="85038"/>
                  <a:pt x="99622" y="85038"/>
                </a:cubicBezTo>
                <a:cubicBezTo>
                  <a:pt x="99622" y="85038"/>
                  <a:pt x="99622" y="85038"/>
                  <a:pt x="99622" y="85038"/>
                </a:cubicBezTo>
                <a:cubicBezTo>
                  <a:pt x="99622" y="89761"/>
                  <a:pt x="99622" y="119055"/>
                  <a:pt x="99622" y="119055"/>
                </a:cubicBezTo>
                <a:cubicBezTo>
                  <a:pt x="99622" y="120000"/>
                  <a:pt x="99622" y="120000"/>
                  <a:pt x="99622" y="120000"/>
                </a:cubicBezTo>
                <a:cubicBezTo>
                  <a:pt x="98866" y="120000"/>
                  <a:pt x="98866" y="120000"/>
                  <a:pt x="98866" y="120000"/>
                </a:cubicBezTo>
                <a:cubicBezTo>
                  <a:pt x="98866" y="120000"/>
                  <a:pt x="92827" y="120000"/>
                  <a:pt x="92077" y="120000"/>
                </a:cubicBezTo>
                <a:cubicBezTo>
                  <a:pt x="89055" y="120000"/>
                  <a:pt x="89055" y="120000"/>
                  <a:pt x="89055" y="120000"/>
                </a:cubicBezTo>
                <a:lnTo>
                  <a:pt x="20377" y="120000"/>
                </a:lnTo>
                <a:close/>
              </a:path>
            </a:pathLst>
          </a:custGeom>
          <a:solidFill>
            <a:srgbClr val="201256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1"/>
          <p:cNvSpPr/>
          <p:nvPr/>
        </p:nvSpPr>
        <p:spPr>
          <a:xfrm rot="-362889">
            <a:off x="9176707" y="3615870"/>
            <a:ext cx="5492372" cy="3780948"/>
          </a:xfrm>
          <a:custGeom>
            <a:rect b="b" l="l" r="r" t="t"/>
            <a:pathLst>
              <a:path extrusionOk="0" h="120000" w="120000">
                <a:moveTo>
                  <a:pt x="111644" y="61416"/>
                </a:moveTo>
                <a:cubicBezTo>
                  <a:pt x="109366" y="61416"/>
                  <a:pt x="104811" y="64250"/>
                  <a:pt x="104811" y="64250"/>
                </a:cubicBezTo>
                <a:cubicBezTo>
                  <a:pt x="102533" y="65194"/>
                  <a:pt x="100255" y="64250"/>
                  <a:pt x="99494" y="59527"/>
                </a:cubicBezTo>
                <a:cubicBezTo>
                  <a:pt x="99494" y="59527"/>
                  <a:pt x="99494" y="59527"/>
                  <a:pt x="99494" y="59527"/>
                </a:cubicBezTo>
                <a:cubicBezTo>
                  <a:pt x="99494" y="59527"/>
                  <a:pt x="99494" y="59527"/>
                  <a:pt x="99494" y="58583"/>
                </a:cubicBezTo>
                <a:cubicBezTo>
                  <a:pt x="99494" y="41572"/>
                  <a:pt x="99494" y="41572"/>
                  <a:pt x="99494" y="41572"/>
                </a:cubicBezTo>
                <a:cubicBezTo>
                  <a:pt x="99494" y="25511"/>
                  <a:pt x="99494" y="25511"/>
                  <a:pt x="99494" y="25511"/>
                </a:cubicBezTo>
                <a:cubicBezTo>
                  <a:pt x="99494" y="25511"/>
                  <a:pt x="99494" y="25511"/>
                  <a:pt x="99494" y="25511"/>
                </a:cubicBezTo>
                <a:cubicBezTo>
                  <a:pt x="99494" y="25511"/>
                  <a:pt x="99494" y="25511"/>
                  <a:pt x="99494" y="25511"/>
                </a:cubicBezTo>
                <a:cubicBezTo>
                  <a:pt x="74427" y="25511"/>
                  <a:pt x="74427" y="25511"/>
                  <a:pt x="74427" y="25511"/>
                </a:cubicBezTo>
                <a:cubicBezTo>
                  <a:pt x="69116" y="25511"/>
                  <a:pt x="69116" y="25511"/>
                  <a:pt x="69116" y="25511"/>
                </a:cubicBezTo>
                <a:cubicBezTo>
                  <a:pt x="66077" y="25511"/>
                  <a:pt x="65316" y="22677"/>
                  <a:pt x="66077" y="18900"/>
                </a:cubicBezTo>
                <a:cubicBezTo>
                  <a:pt x="66077" y="18900"/>
                  <a:pt x="69116" y="13227"/>
                  <a:pt x="69116" y="10394"/>
                </a:cubicBezTo>
                <a:cubicBezTo>
                  <a:pt x="69116" y="4722"/>
                  <a:pt x="64555" y="0"/>
                  <a:pt x="59238" y="0"/>
                </a:cubicBezTo>
                <a:cubicBezTo>
                  <a:pt x="53922" y="0"/>
                  <a:pt x="49366" y="4722"/>
                  <a:pt x="49366" y="10394"/>
                </a:cubicBezTo>
                <a:cubicBezTo>
                  <a:pt x="49366" y="13227"/>
                  <a:pt x="51644" y="18900"/>
                  <a:pt x="51644" y="18900"/>
                </a:cubicBezTo>
                <a:cubicBezTo>
                  <a:pt x="53166" y="22677"/>
                  <a:pt x="51644" y="25511"/>
                  <a:pt x="48605" y="25511"/>
                </a:cubicBezTo>
                <a:cubicBezTo>
                  <a:pt x="44050" y="25511"/>
                  <a:pt x="44050" y="25511"/>
                  <a:pt x="44050" y="25511"/>
                </a:cubicBezTo>
                <a:cubicBezTo>
                  <a:pt x="20505" y="25511"/>
                  <a:pt x="20505" y="25511"/>
                  <a:pt x="20505" y="25511"/>
                </a:cubicBezTo>
                <a:cubicBezTo>
                  <a:pt x="20505" y="25511"/>
                  <a:pt x="20505" y="25511"/>
                  <a:pt x="20505" y="25511"/>
                </a:cubicBezTo>
                <a:cubicBezTo>
                  <a:pt x="20505" y="25511"/>
                  <a:pt x="20505" y="25511"/>
                  <a:pt x="20505" y="25511"/>
                </a:cubicBezTo>
                <a:cubicBezTo>
                  <a:pt x="20505" y="49133"/>
                  <a:pt x="20505" y="49133"/>
                  <a:pt x="20505" y="49133"/>
                </a:cubicBezTo>
                <a:cubicBezTo>
                  <a:pt x="20505" y="58583"/>
                  <a:pt x="20505" y="58583"/>
                  <a:pt x="20505" y="58583"/>
                </a:cubicBezTo>
                <a:cubicBezTo>
                  <a:pt x="20505" y="59527"/>
                  <a:pt x="20505" y="59527"/>
                  <a:pt x="20505" y="59527"/>
                </a:cubicBezTo>
                <a:cubicBezTo>
                  <a:pt x="20505" y="59527"/>
                  <a:pt x="20505" y="59527"/>
                  <a:pt x="20505" y="59527"/>
                </a:cubicBezTo>
                <a:cubicBezTo>
                  <a:pt x="20505" y="59527"/>
                  <a:pt x="20505" y="59527"/>
                  <a:pt x="20505" y="59527"/>
                </a:cubicBezTo>
                <a:cubicBezTo>
                  <a:pt x="20505" y="59527"/>
                  <a:pt x="20505" y="59527"/>
                  <a:pt x="20505" y="59527"/>
                </a:cubicBezTo>
                <a:cubicBezTo>
                  <a:pt x="20505" y="59527"/>
                  <a:pt x="20505" y="59527"/>
                  <a:pt x="20505" y="59527"/>
                </a:cubicBezTo>
                <a:cubicBezTo>
                  <a:pt x="20505" y="59527"/>
                  <a:pt x="20505" y="59527"/>
                  <a:pt x="20505" y="59527"/>
                </a:cubicBezTo>
                <a:cubicBezTo>
                  <a:pt x="20505" y="59527"/>
                  <a:pt x="20505" y="59527"/>
                  <a:pt x="20505" y="59527"/>
                </a:cubicBezTo>
                <a:cubicBezTo>
                  <a:pt x="20505" y="59527"/>
                  <a:pt x="20505" y="59527"/>
                  <a:pt x="20505" y="59527"/>
                </a:cubicBezTo>
                <a:cubicBezTo>
                  <a:pt x="20505" y="63305"/>
                  <a:pt x="18227" y="65194"/>
                  <a:pt x="15188" y="64250"/>
                </a:cubicBezTo>
                <a:cubicBezTo>
                  <a:pt x="15188" y="64250"/>
                  <a:pt x="10633" y="61416"/>
                  <a:pt x="8355" y="61416"/>
                </a:cubicBezTo>
                <a:cubicBezTo>
                  <a:pt x="3800" y="61416"/>
                  <a:pt x="0" y="66144"/>
                  <a:pt x="0" y="72755"/>
                </a:cubicBezTo>
                <a:cubicBezTo>
                  <a:pt x="0" y="78427"/>
                  <a:pt x="3800" y="84094"/>
                  <a:pt x="8355" y="84094"/>
                </a:cubicBezTo>
                <a:cubicBezTo>
                  <a:pt x="10633" y="84094"/>
                  <a:pt x="15188" y="81261"/>
                  <a:pt x="15188" y="81261"/>
                </a:cubicBezTo>
                <a:cubicBezTo>
                  <a:pt x="18227" y="79372"/>
                  <a:pt x="20505" y="81261"/>
                  <a:pt x="20505" y="85038"/>
                </a:cubicBezTo>
                <a:cubicBezTo>
                  <a:pt x="20505" y="85038"/>
                  <a:pt x="20505" y="85038"/>
                  <a:pt x="20505" y="85038"/>
                </a:cubicBezTo>
                <a:cubicBezTo>
                  <a:pt x="20505" y="91655"/>
                  <a:pt x="20505" y="91655"/>
                  <a:pt x="20505" y="91655"/>
                </a:cubicBezTo>
                <a:cubicBezTo>
                  <a:pt x="20505" y="119055"/>
                  <a:pt x="20505" y="119055"/>
                  <a:pt x="20505" y="119055"/>
                </a:cubicBezTo>
                <a:cubicBezTo>
                  <a:pt x="20505" y="120000"/>
                  <a:pt x="20505" y="120000"/>
                  <a:pt x="20505" y="120000"/>
                </a:cubicBezTo>
                <a:cubicBezTo>
                  <a:pt x="37972" y="120000"/>
                  <a:pt x="37972" y="120000"/>
                  <a:pt x="37972" y="120000"/>
                </a:cubicBezTo>
                <a:cubicBezTo>
                  <a:pt x="47850" y="120000"/>
                  <a:pt x="47850" y="120000"/>
                  <a:pt x="47850" y="120000"/>
                </a:cubicBezTo>
                <a:cubicBezTo>
                  <a:pt x="48605" y="120000"/>
                  <a:pt x="48605" y="120000"/>
                  <a:pt x="48605" y="120000"/>
                </a:cubicBezTo>
                <a:cubicBezTo>
                  <a:pt x="48605" y="120000"/>
                  <a:pt x="48605" y="120000"/>
                  <a:pt x="48605" y="120000"/>
                </a:cubicBezTo>
                <a:cubicBezTo>
                  <a:pt x="51644" y="119055"/>
                  <a:pt x="53166" y="116222"/>
                  <a:pt x="51644" y="113383"/>
                </a:cubicBezTo>
                <a:cubicBezTo>
                  <a:pt x="51644" y="113383"/>
                  <a:pt x="49366" y="107716"/>
                  <a:pt x="49366" y="103938"/>
                </a:cubicBezTo>
                <a:cubicBezTo>
                  <a:pt x="49366" y="99211"/>
                  <a:pt x="53922" y="94488"/>
                  <a:pt x="59238" y="94488"/>
                </a:cubicBezTo>
                <a:cubicBezTo>
                  <a:pt x="64555" y="94488"/>
                  <a:pt x="68355" y="98266"/>
                  <a:pt x="68355" y="103938"/>
                </a:cubicBezTo>
                <a:cubicBezTo>
                  <a:pt x="68355" y="106772"/>
                  <a:pt x="65316" y="112438"/>
                  <a:pt x="65316" y="112438"/>
                </a:cubicBezTo>
                <a:cubicBezTo>
                  <a:pt x="63800" y="116222"/>
                  <a:pt x="66833" y="119055"/>
                  <a:pt x="69872" y="120000"/>
                </a:cubicBezTo>
                <a:cubicBezTo>
                  <a:pt x="69872" y="120000"/>
                  <a:pt x="69872" y="120000"/>
                  <a:pt x="69872" y="120000"/>
                </a:cubicBezTo>
                <a:cubicBezTo>
                  <a:pt x="69872" y="120000"/>
                  <a:pt x="69872" y="120000"/>
                  <a:pt x="69872" y="119055"/>
                </a:cubicBezTo>
                <a:cubicBezTo>
                  <a:pt x="69872" y="120000"/>
                  <a:pt x="69872" y="120000"/>
                  <a:pt x="69872" y="120000"/>
                </a:cubicBezTo>
                <a:cubicBezTo>
                  <a:pt x="69872" y="119055"/>
                  <a:pt x="69872" y="119055"/>
                  <a:pt x="69872" y="119055"/>
                </a:cubicBezTo>
                <a:cubicBezTo>
                  <a:pt x="69872" y="119055"/>
                  <a:pt x="69872" y="120000"/>
                  <a:pt x="70633" y="120000"/>
                </a:cubicBezTo>
                <a:cubicBezTo>
                  <a:pt x="94177" y="120000"/>
                  <a:pt x="94177" y="120000"/>
                  <a:pt x="94177" y="120000"/>
                </a:cubicBezTo>
                <a:cubicBezTo>
                  <a:pt x="94177" y="119055"/>
                  <a:pt x="94177" y="119055"/>
                  <a:pt x="94177" y="119055"/>
                </a:cubicBezTo>
                <a:cubicBezTo>
                  <a:pt x="99494" y="119055"/>
                  <a:pt x="99494" y="119055"/>
                  <a:pt x="99494" y="119055"/>
                </a:cubicBezTo>
                <a:cubicBezTo>
                  <a:pt x="99494" y="119055"/>
                  <a:pt x="99494" y="119055"/>
                  <a:pt x="99494" y="119055"/>
                </a:cubicBezTo>
                <a:cubicBezTo>
                  <a:pt x="99494" y="88816"/>
                  <a:pt x="99494" y="88816"/>
                  <a:pt x="99494" y="88816"/>
                </a:cubicBezTo>
                <a:cubicBezTo>
                  <a:pt x="99494" y="85038"/>
                  <a:pt x="99494" y="85038"/>
                  <a:pt x="99494" y="85038"/>
                </a:cubicBezTo>
                <a:cubicBezTo>
                  <a:pt x="99494" y="85038"/>
                  <a:pt x="99494" y="85038"/>
                  <a:pt x="99494" y="85038"/>
                </a:cubicBezTo>
                <a:cubicBezTo>
                  <a:pt x="99494" y="85038"/>
                  <a:pt x="99494" y="85038"/>
                  <a:pt x="99494" y="85038"/>
                </a:cubicBezTo>
                <a:cubicBezTo>
                  <a:pt x="99494" y="85038"/>
                  <a:pt x="99494" y="85038"/>
                  <a:pt x="99494" y="85038"/>
                </a:cubicBezTo>
                <a:cubicBezTo>
                  <a:pt x="100255" y="81261"/>
                  <a:pt x="102533" y="79372"/>
                  <a:pt x="104811" y="81261"/>
                </a:cubicBezTo>
                <a:cubicBezTo>
                  <a:pt x="104811" y="81261"/>
                  <a:pt x="109366" y="84094"/>
                  <a:pt x="111644" y="84094"/>
                </a:cubicBezTo>
                <a:cubicBezTo>
                  <a:pt x="116200" y="84094"/>
                  <a:pt x="120000" y="78427"/>
                  <a:pt x="120000" y="72755"/>
                </a:cubicBezTo>
                <a:cubicBezTo>
                  <a:pt x="120000" y="66144"/>
                  <a:pt x="116200" y="61416"/>
                  <a:pt x="111644" y="61416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4312000" y="909267"/>
            <a:ext cx="15759900" cy="20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SUPPORT STRATEGIES</a:t>
            </a:r>
            <a:endParaRPr b="1" sz="9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0" name="Google Shape;130;p21"/>
          <p:cNvSpPr/>
          <p:nvPr/>
        </p:nvSpPr>
        <p:spPr>
          <a:xfrm>
            <a:off x="4857528" y="2239283"/>
            <a:ext cx="4991100" cy="3909900"/>
          </a:xfrm>
          <a:custGeom>
            <a:rect b="b" l="l" r="r" t="t"/>
            <a:pathLst>
              <a:path extrusionOk="0" h="120000" w="120000">
                <a:moveTo>
                  <a:pt x="109438" y="46533"/>
                </a:moveTo>
                <a:cubicBezTo>
                  <a:pt x="106561" y="46533"/>
                  <a:pt x="100800" y="50205"/>
                  <a:pt x="100800" y="50205"/>
                </a:cubicBezTo>
                <a:cubicBezTo>
                  <a:pt x="96961" y="52655"/>
                  <a:pt x="95038" y="50205"/>
                  <a:pt x="94077" y="45305"/>
                </a:cubicBezTo>
                <a:cubicBezTo>
                  <a:pt x="94077" y="45305"/>
                  <a:pt x="94077" y="45305"/>
                  <a:pt x="94077" y="45305"/>
                </a:cubicBezTo>
                <a:cubicBezTo>
                  <a:pt x="94077" y="45305"/>
                  <a:pt x="94077" y="45305"/>
                  <a:pt x="94077" y="45305"/>
                </a:cubicBezTo>
                <a:cubicBezTo>
                  <a:pt x="94077" y="45305"/>
                  <a:pt x="94077" y="45305"/>
                  <a:pt x="94077" y="44083"/>
                </a:cubicBezTo>
                <a:cubicBezTo>
                  <a:pt x="94077" y="0"/>
                  <a:pt x="94077" y="0"/>
                  <a:pt x="94077" y="0"/>
                </a:cubicBezTo>
                <a:cubicBezTo>
                  <a:pt x="94077" y="0"/>
                  <a:pt x="87361" y="0"/>
                  <a:pt x="87361" y="0"/>
                </a:cubicBezTo>
                <a:cubicBezTo>
                  <a:pt x="73922" y="0"/>
                  <a:pt x="73922" y="0"/>
                  <a:pt x="73922" y="0"/>
                </a:cubicBezTo>
                <a:cubicBezTo>
                  <a:pt x="73922" y="0"/>
                  <a:pt x="73922" y="0"/>
                  <a:pt x="73922" y="0"/>
                </a:cubicBezTo>
                <a:cubicBezTo>
                  <a:pt x="59522" y="0"/>
                  <a:pt x="59522" y="0"/>
                  <a:pt x="59522" y="0"/>
                </a:cubicBezTo>
                <a:cubicBezTo>
                  <a:pt x="59522" y="0"/>
                  <a:pt x="37438" y="0"/>
                  <a:pt x="33600" y="0"/>
                </a:cubicBezTo>
                <a:cubicBezTo>
                  <a:pt x="33600" y="0"/>
                  <a:pt x="33600" y="0"/>
                  <a:pt x="33600" y="0"/>
                </a:cubicBezTo>
                <a:cubicBezTo>
                  <a:pt x="33600" y="0"/>
                  <a:pt x="33600" y="0"/>
                  <a:pt x="33600" y="0"/>
                </a:cubicBezTo>
                <a:cubicBezTo>
                  <a:pt x="32638" y="0"/>
                  <a:pt x="32638" y="0"/>
                  <a:pt x="32638" y="0"/>
                </a:cubicBezTo>
                <a:cubicBezTo>
                  <a:pt x="5761" y="0"/>
                  <a:pt x="5761" y="0"/>
                  <a:pt x="5761" y="0"/>
                </a:cubicBezTo>
                <a:cubicBezTo>
                  <a:pt x="3838" y="0"/>
                  <a:pt x="0" y="0"/>
                  <a:pt x="0" y="0"/>
                </a:cubicBezTo>
                <a:cubicBezTo>
                  <a:pt x="0" y="44083"/>
                  <a:pt x="0" y="44083"/>
                  <a:pt x="0" y="44083"/>
                </a:cubicBezTo>
                <a:cubicBezTo>
                  <a:pt x="0" y="45305"/>
                  <a:pt x="0" y="45305"/>
                  <a:pt x="0" y="45305"/>
                </a:cubicBezTo>
                <a:cubicBezTo>
                  <a:pt x="0" y="45305"/>
                  <a:pt x="0" y="45305"/>
                  <a:pt x="0" y="45305"/>
                </a:cubicBezTo>
                <a:cubicBezTo>
                  <a:pt x="0" y="45305"/>
                  <a:pt x="0" y="45305"/>
                  <a:pt x="0" y="45305"/>
                </a:cubicBezTo>
                <a:cubicBezTo>
                  <a:pt x="0" y="50205"/>
                  <a:pt x="2877" y="52655"/>
                  <a:pt x="6722" y="50205"/>
                </a:cubicBezTo>
                <a:cubicBezTo>
                  <a:pt x="6722" y="50205"/>
                  <a:pt x="12477" y="46533"/>
                  <a:pt x="15361" y="46533"/>
                </a:cubicBezTo>
                <a:cubicBezTo>
                  <a:pt x="21122" y="46533"/>
                  <a:pt x="25922" y="53877"/>
                  <a:pt x="25922" y="61222"/>
                </a:cubicBezTo>
                <a:cubicBezTo>
                  <a:pt x="25922" y="69794"/>
                  <a:pt x="21122" y="75916"/>
                  <a:pt x="15361" y="75916"/>
                </a:cubicBezTo>
                <a:cubicBezTo>
                  <a:pt x="12477" y="75916"/>
                  <a:pt x="6722" y="72244"/>
                  <a:pt x="6722" y="72244"/>
                </a:cubicBezTo>
                <a:cubicBezTo>
                  <a:pt x="2877" y="71022"/>
                  <a:pt x="0" y="72244"/>
                  <a:pt x="0" y="78366"/>
                </a:cubicBezTo>
                <a:cubicBezTo>
                  <a:pt x="0" y="78366"/>
                  <a:pt x="0" y="78366"/>
                  <a:pt x="0" y="78366"/>
                </a:cubicBezTo>
                <a:cubicBezTo>
                  <a:pt x="0" y="78366"/>
                  <a:pt x="0" y="78366"/>
                  <a:pt x="0" y="78366"/>
                </a:cubicBezTo>
                <a:cubicBezTo>
                  <a:pt x="0" y="120000"/>
                  <a:pt x="0" y="120000"/>
                  <a:pt x="0" y="120000"/>
                </a:cubicBezTo>
                <a:cubicBezTo>
                  <a:pt x="0" y="120000"/>
                  <a:pt x="0" y="120000"/>
                  <a:pt x="0" y="120000"/>
                </a:cubicBezTo>
                <a:cubicBezTo>
                  <a:pt x="0" y="120000"/>
                  <a:pt x="0" y="120000"/>
                  <a:pt x="0" y="120000"/>
                </a:cubicBezTo>
                <a:cubicBezTo>
                  <a:pt x="20161" y="120000"/>
                  <a:pt x="20161" y="120000"/>
                  <a:pt x="20161" y="120000"/>
                </a:cubicBezTo>
                <a:cubicBezTo>
                  <a:pt x="20161" y="120000"/>
                  <a:pt x="20161" y="120000"/>
                  <a:pt x="20161" y="120000"/>
                </a:cubicBezTo>
                <a:cubicBezTo>
                  <a:pt x="32638" y="120000"/>
                  <a:pt x="32638" y="120000"/>
                  <a:pt x="32638" y="120000"/>
                </a:cubicBezTo>
                <a:cubicBezTo>
                  <a:pt x="32638" y="120000"/>
                  <a:pt x="32638" y="120000"/>
                  <a:pt x="32638" y="120000"/>
                </a:cubicBezTo>
                <a:cubicBezTo>
                  <a:pt x="32638" y="120000"/>
                  <a:pt x="32638" y="120000"/>
                  <a:pt x="33600" y="120000"/>
                </a:cubicBezTo>
                <a:cubicBezTo>
                  <a:pt x="37438" y="120000"/>
                  <a:pt x="38400" y="116327"/>
                  <a:pt x="37438" y="111427"/>
                </a:cubicBezTo>
                <a:cubicBezTo>
                  <a:pt x="37438" y="111427"/>
                  <a:pt x="34561" y="104083"/>
                  <a:pt x="34561" y="100405"/>
                </a:cubicBezTo>
                <a:cubicBezTo>
                  <a:pt x="34561" y="93061"/>
                  <a:pt x="39361" y="86938"/>
                  <a:pt x="46077" y="86938"/>
                </a:cubicBezTo>
                <a:cubicBezTo>
                  <a:pt x="51838" y="86938"/>
                  <a:pt x="57600" y="93061"/>
                  <a:pt x="57600" y="100405"/>
                </a:cubicBezTo>
                <a:cubicBezTo>
                  <a:pt x="57600" y="104083"/>
                  <a:pt x="54722" y="111427"/>
                  <a:pt x="54722" y="111427"/>
                </a:cubicBezTo>
                <a:cubicBezTo>
                  <a:pt x="52800" y="116327"/>
                  <a:pt x="54722" y="120000"/>
                  <a:pt x="58561" y="120000"/>
                </a:cubicBezTo>
                <a:cubicBezTo>
                  <a:pt x="58561" y="120000"/>
                  <a:pt x="58561" y="120000"/>
                  <a:pt x="58561" y="120000"/>
                </a:cubicBezTo>
                <a:cubicBezTo>
                  <a:pt x="58561" y="120000"/>
                  <a:pt x="58561" y="120000"/>
                  <a:pt x="58561" y="120000"/>
                </a:cubicBezTo>
                <a:cubicBezTo>
                  <a:pt x="58561" y="120000"/>
                  <a:pt x="58561" y="120000"/>
                  <a:pt x="58561" y="120000"/>
                </a:cubicBezTo>
                <a:cubicBezTo>
                  <a:pt x="58561" y="120000"/>
                  <a:pt x="58561" y="120000"/>
                  <a:pt x="58561" y="120000"/>
                </a:cubicBezTo>
                <a:cubicBezTo>
                  <a:pt x="58561" y="120000"/>
                  <a:pt x="58561" y="120000"/>
                  <a:pt x="59522" y="120000"/>
                </a:cubicBezTo>
                <a:cubicBezTo>
                  <a:pt x="88322" y="120000"/>
                  <a:pt x="88322" y="120000"/>
                  <a:pt x="88322" y="120000"/>
                </a:cubicBezTo>
                <a:cubicBezTo>
                  <a:pt x="88322" y="120000"/>
                  <a:pt x="88322" y="120000"/>
                  <a:pt x="88322" y="120000"/>
                </a:cubicBezTo>
                <a:cubicBezTo>
                  <a:pt x="94077" y="120000"/>
                  <a:pt x="94077" y="120000"/>
                  <a:pt x="94077" y="120000"/>
                </a:cubicBezTo>
                <a:cubicBezTo>
                  <a:pt x="94077" y="78366"/>
                  <a:pt x="94077" y="78366"/>
                  <a:pt x="94077" y="78366"/>
                </a:cubicBezTo>
                <a:cubicBezTo>
                  <a:pt x="94077" y="78366"/>
                  <a:pt x="94077" y="78366"/>
                  <a:pt x="94077" y="78366"/>
                </a:cubicBezTo>
                <a:cubicBezTo>
                  <a:pt x="94077" y="78366"/>
                  <a:pt x="94077" y="78366"/>
                  <a:pt x="94077" y="78366"/>
                </a:cubicBezTo>
                <a:cubicBezTo>
                  <a:pt x="94077" y="72244"/>
                  <a:pt x="96961" y="71022"/>
                  <a:pt x="100800" y="72244"/>
                </a:cubicBezTo>
                <a:cubicBezTo>
                  <a:pt x="100800" y="72244"/>
                  <a:pt x="106561" y="75916"/>
                  <a:pt x="109438" y="75916"/>
                </a:cubicBezTo>
                <a:cubicBezTo>
                  <a:pt x="115200" y="75916"/>
                  <a:pt x="120000" y="69794"/>
                  <a:pt x="120000" y="61222"/>
                </a:cubicBezTo>
                <a:cubicBezTo>
                  <a:pt x="120000" y="53877"/>
                  <a:pt x="115200" y="46533"/>
                  <a:pt x="109438" y="46533"/>
                </a:cubicBezTo>
                <a:close/>
              </a:path>
            </a:pathLst>
          </a:custGeom>
          <a:solidFill>
            <a:srgbClr val="777777">
              <a:alpha val="0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1" name="Google Shape;131;p21"/>
          <p:cNvGrpSpPr/>
          <p:nvPr/>
        </p:nvGrpSpPr>
        <p:grpSpPr>
          <a:xfrm rot="400381">
            <a:off x="15545355" y="4903102"/>
            <a:ext cx="5026071" cy="3909800"/>
            <a:chOff x="0" y="0"/>
            <a:chExt cx="5026200" cy="3909900"/>
          </a:xfrm>
        </p:grpSpPr>
        <p:sp>
          <p:nvSpPr>
            <p:cNvPr id="132" name="Google Shape;132;p21"/>
            <p:cNvSpPr/>
            <p:nvPr/>
          </p:nvSpPr>
          <p:spPr>
            <a:xfrm>
              <a:off x="0" y="0"/>
              <a:ext cx="5026200" cy="3909900"/>
            </a:xfrm>
            <a:custGeom>
              <a:rect b="b" l="l" r="r" t="t"/>
              <a:pathLst>
                <a:path extrusionOk="0" h="120000" w="120000">
                  <a:moveTo>
                    <a:pt x="10477" y="46533"/>
                  </a:moveTo>
                  <a:cubicBezTo>
                    <a:pt x="13333" y="46533"/>
                    <a:pt x="19050" y="50205"/>
                    <a:pt x="19050" y="50205"/>
                  </a:cubicBezTo>
                  <a:cubicBezTo>
                    <a:pt x="22855" y="52655"/>
                    <a:pt x="25716" y="50205"/>
                    <a:pt x="25716" y="45305"/>
                  </a:cubicBezTo>
                  <a:cubicBezTo>
                    <a:pt x="25716" y="45305"/>
                    <a:pt x="25716" y="45305"/>
                    <a:pt x="25716" y="45305"/>
                  </a:cubicBezTo>
                  <a:cubicBezTo>
                    <a:pt x="25716" y="45305"/>
                    <a:pt x="25716" y="45305"/>
                    <a:pt x="25716" y="45305"/>
                  </a:cubicBezTo>
                  <a:cubicBezTo>
                    <a:pt x="25716" y="45305"/>
                    <a:pt x="25716" y="45305"/>
                    <a:pt x="25716" y="44083"/>
                  </a:cubicBezTo>
                  <a:cubicBezTo>
                    <a:pt x="25716" y="0"/>
                    <a:pt x="25716" y="0"/>
                    <a:pt x="25716" y="0"/>
                  </a:cubicBezTo>
                  <a:cubicBezTo>
                    <a:pt x="26666" y="0"/>
                    <a:pt x="32383" y="0"/>
                    <a:pt x="33333" y="0"/>
                  </a:cubicBezTo>
                  <a:cubicBezTo>
                    <a:pt x="46666" y="0"/>
                    <a:pt x="46666" y="0"/>
                    <a:pt x="46666" y="0"/>
                  </a:cubicBezTo>
                  <a:cubicBezTo>
                    <a:pt x="46666" y="0"/>
                    <a:pt x="46666" y="0"/>
                    <a:pt x="46666" y="0"/>
                  </a:cubicBezTo>
                  <a:cubicBezTo>
                    <a:pt x="60950" y="0"/>
                    <a:pt x="60950" y="0"/>
                    <a:pt x="60950" y="0"/>
                  </a:cubicBezTo>
                  <a:cubicBezTo>
                    <a:pt x="60950" y="0"/>
                    <a:pt x="81905" y="0"/>
                    <a:pt x="86666" y="0"/>
                  </a:cubicBezTo>
                  <a:cubicBezTo>
                    <a:pt x="86666" y="0"/>
                    <a:pt x="86666" y="0"/>
                    <a:pt x="86666" y="0"/>
                  </a:cubicBezTo>
                  <a:cubicBezTo>
                    <a:pt x="86666" y="0"/>
                    <a:pt x="86666" y="0"/>
                    <a:pt x="86666" y="0"/>
                  </a:cubicBezTo>
                  <a:cubicBezTo>
                    <a:pt x="86666" y="0"/>
                    <a:pt x="87616" y="0"/>
                    <a:pt x="87616" y="0"/>
                  </a:cubicBezTo>
                  <a:cubicBezTo>
                    <a:pt x="114283" y="0"/>
                    <a:pt x="114283" y="0"/>
                    <a:pt x="114283" y="0"/>
                  </a:cubicBezTo>
                  <a:cubicBezTo>
                    <a:pt x="116188" y="0"/>
                    <a:pt x="119050" y="0"/>
                    <a:pt x="120000" y="0"/>
                  </a:cubicBezTo>
                  <a:cubicBezTo>
                    <a:pt x="120000" y="44083"/>
                    <a:pt x="120000" y="44083"/>
                    <a:pt x="120000" y="44083"/>
                  </a:cubicBezTo>
                  <a:cubicBezTo>
                    <a:pt x="120000" y="45305"/>
                    <a:pt x="120000" y="45305"/>
                    <a:pt x="120000" y="45305"/>
                  </a:cubicBezTo>
                  <a:cubicBezTo>
                    <a:pt x="120000" y="45305"/>
                    <a:pt x="120000" y="45305"/>
                    <a:pt x="120000" y="45305"/>
                  </a:cubicBezTo>
                  <a:cubicBezTo>
                    <a:pt x="120000" y="45305"/>
                    <a:pt x="120000" y="45305"/>
                    <a:pt x="120000" y="45305"/>
                  </a:cubicBezTo>
                  <a:cubicBezTo>
                    <a:pt x="119050" y="50205"/>
                    <a:pt x="116188" y="52655"/>
                    <a:pt x="113333" y="50205"/>
                  </a:cubicBezTo>
                  <a:cubicBezTo>
                    <a:pt x="113333" y="50205"/>
                    <a:pt x="107616" y="46533"/>
                    <a:pt x="104761" y="46533"/>
                  </a:cubicBezTo>
                  <a:cubicBezTo>
                    <a:pt x="99050" y="46533"/>
                    <a:pt x="94283" y="53877"/>
                    <a:pt x="94283" y="61222"/>
                  </a:cubicBezTo>
                  <a:cubicBezTo>
                    <a:pt x="94283" y="69794"/>
                    <a:pt x="99050" y="75916"/>
                    <a:pt x="104761" y="75916"/>
                  </a:cubicBezTo>
                  <a:cubicBezTo>
                    <a:pt x="107616" y="75916"/>
                    <a:pt x="113333" y="72244"/>
                    <a:pt x="113333" y="72244"/>
                  </a:cubicBezTo>
                  <a:cubicBezTo>
                    <a:pt x="116188" y="71022"/>
                    <a:pt x="119050" y="73466"/>
                    <a:pt x="120000" y="78366"/>
                  </a:cubicBezTo>
                  <a:cubicBezTo>
                    <a:pt x="120000" y="78366"/>
                    <a:pt x="120000" y="78366"/>
                    <a:pt x="120000" y="78366"/>
                  </a:cubicBezTo>
                  <a:cubicBezTo>
                    <a:pt x="120000" y="78366"/>
                    <a:pt x="120000" y="78366"/>
                    <a:pt x="120000" y="78366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99050" y="120000"/>
                    <a:pt x="99050" y="120000"/>
                    <a:pt x="99050" y="120000"/>
                  </a:cubicBezTo>
                  <a:cubicBezTo>
                    <a:pt x="99050" y="120000"/>
                    <a:pt x="99050" y="120000"/>
                    <a:pt x="99050" y="120000"/>
                  </a:cubicBezTo>
                  <a:cubicBezTo>
                    <a:pt x="87616" y="120000"/>
                    <a:pt x="87616" y="120000"/>
                    <a:pt x="87616" y="120000"/>
                  </a:cubicBezTo>
                  <a:cubicBezTo>
                    <a:pt x="86666" y="120000"/>
                    <a:pt x="86666" y="120000"/>
                    <a:pt x="86666" y="120000"/>
                  </a:cubicBezTo>
                  <a:cubicBezTo>
                    <a:pt x="86666" y="120000"/>
                    <a:pt x="86666" y="120000"/>
                    <a:pt x="86666" y="120000"/>
                  </a:cubicBezTo>
                  <a:cubicBezTo>
                    <a:pt x="82855" y="120000"/>
                    <a:pt x="80950" y="116327"/>
                    <a:pt x="82855" y="111427"/>
                  </a:cubicBezTo>
                  <a:cubicBezTo>
                    <a:pt x="82855" y="111427"/>
                    <a:pt x="85716" y="104083"/>
                    <a:pt x="85716" y="100405"/>
                  </a:cubicBezTo>
                  <a:cubicBezTo>
                    <a:pt x="85716" y="93061"/>
                    <a:pt x="80000" y="88161"/>
                    <a:pt x="74283" y="88161"/>
                  </a:cubicBezTo>
                  <a:cubicBezTo>
                    <a:pt x="67616" y="88161"/>
                    <a:pt x="62855" y="93061"/>
                    <a:pt x="62855" y="100405"/>
                  </a:cubicBezTo>
                  <a:cubicBezTo>
                    <a:pt x="62855" y="104083"/>
                    <a:pt x="65716" y="111427"/>
                    <a:pt x="65716" y="111427"/>
                  </a:cubicBezTo>
                  <a:cubicBezTo>
                    <a:pt x="66666" y="116327"/>
                    <a:pt x="65716" y="120000"/>
                    <a:pt x="61905" y="120000"/>
                  </a:cubicBezTo>
                  <a:cubicBezTo>
                    <a:pt x="61905" y="120000"/>
                    <a:pt x="60950" y="120000"/>
                    <a:pt x="60950" y="120000"/>
                  </a:cubicBezTo>
                  <a:cubicBezTo>
                    <a:pt x="61905" y="120000"/>
                    <a:pt x="61905" y="120000"/>
                    <a:pt x="61905" y="120000"/>
                  </a:cubicBezTo>
                  <a:cubicBezTo>
                    <a:pt x="61905" y="120000"/>
                    <a:pt x="61905" y="120000"/>
                    <a:pt x="61905" y="120000"/>
                  </a:cubicBezTo>
                  <a:cubicBezTo>
                    <a:pt x="61905" y="120000"/>
                    <a:pt x="61905" y="120000"/>
                    <a:pt x="61905" y="120000"/>
                  </a:cubicBezTo>
                  <a:cubicBezTo>
                    <a:pt x="61905" y="120000"/>
                    <a:pt x="60950" y="120000"/>
                    <a:pt x="60950" y="120000"/>
                  </a:cubicBezTo>
                  <a:cubicBezTo>
                    <a:pt x="32383" y="120000"/>
                    <a:pt x="32383" y="120000"/>
                    <a:pt x="32383" y="120000"/>
                  </a:cubicBezTo>
                  <a:cubicBezTo>
                    <a:pt x="32383" y="120000"/>
                    <a:pt x="32383" y="120000"/>
                    <a:pt x="32383" y="120000"/>
                  </a:cubicBezTo>
                  <a:cubicBezTo>
                    <a:pt x="25716" y="120000"/>
                    <a:pt x="25716" y="120000"/>
                    <a:pt x="25716" y="120000"/>
                  </a:cubicBezTo>
                  <a:cubicBezTo>
                    <a:pt x="25716" y="78366"/>
                    <a:pt x="25716" y="78366"/>
                    <a:pt x="25716" y="78366"/>
                  </a:cubicBezTo>
                  <a:cubicBezTo>
                    <a:pt x="25716" y="78366"/>
                    <a:pt x="25716" y="78366"/>
                    <a:pt x="25716" y="78366"/>
                  </a:cubicBezTo>
                  <a:cubicBezTo>
                    <a:pt x="25716" y="78366"/>
                    <a:pt x="25716" y="78366"/>
                    <a:pt x="25716" y="78366"/>
                  </a:cubicBezTo>
                  <a:cubicBezTo>
                    <a:pt x="25716" y="73466"/>
                    <a:pt x="22855" y="71022"/>
                    <a:pt x="19050" y="72244"/>
                  </a:cubicBezTo>
                  <a:cubicBezTo>
                    <a:pt x="19050" y="72244"/>
                    <a:pt x="13333" y="75916"/>
                    <a:pt x="10477" y="75916"/>
                  </a:cubicBezTo>
                  <a:cubicBezTo>
                    <a:pt x="4761" y="75916"/>
                    <a:pt x="0" y="69794"/>
                    <a:pt x="0" y="61222"/>
                  </a:cubicBezTo>
                  <a:cubicBezTo>
                    <a:pt x="0" y="53877"/>
                    <a:pt x="4761" y="46533"/>
                    <a:pt x="10477" y="46533"/>
                  </a:cubicBezTo>
                  <a:close/>
                </a:path>
              </a:pathLst>
            </a:custGeom>
            <a:solidFill>
              <a:srgbClr val="95001A"/>
            </a:soli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1180527" y="451746"/>
              <a:ext cx="2895300" cy="215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en-US" sz="3600">
                  <a:solidFill>
                    <a:schemeClr val="lt1"/>
                  </a:solidFill>
                </a:rPr>
                <a:t>Schedule a Check-in with your SSM</a:t>
              </a:r>
              <a:endParaRPr sz="3600">
                <a:solidFill>
                  <a:srgbClr val="FFFFFF"/>
                </a:solidFill>
              </a:endParaRPr>
            </a:p>
          </p:txBody>
        </p:sp>
      </p:grpSp>
      <p:sp>
        <p:nvSpPr>
          <p:cNvPr id="134" name="Google Shape;134;p21"/>
          <p:cNvSpPr/>
          <p:nvPr/>
        </p:nvSpPr>
        <p:spPr>
          <a:xfrm>
            <a:off x="9912000" y="5163733"/>
            <a:ext cx="4560000" cy="41487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1"/>
          <p:cNvSpPr/>
          <p:nvPr/>
        </p:nvSpPr>
        <p:spPr>
          <a:xfrm rot="1426117">
            <a:off x="949376" y="4041819"/>
            <a:ext cx="3717955" cy="4117962"/>
          </a:xfrm>
          <a:custGeom>
            <a:rect b="b" l="l" r="r" t="t"/>
            <a:pathLst>
              <a:path extrusionOk="0" h="120000" w="120000">
                <a:moveTo>
                  <a:pt x="48000" y="120000"/>
                </a:moveTo>
                <a:cubicBezTo>
                  <a:pt x="41277" y="120000"/>
                  <a:pt x="36477" y="116105"/>
                  <a:pt x="36477" y="110650"/>
                </a:cubicBezTo>
                <a:cubicBezTo>
                  <a:pt x="36477" y="108311"/>
                  <a:pt x="39361" y="103638"/>
                  <a:pt x="39361" y="103638"/>
                </a:cubicBezTo>
                <a:cubicBezTo>
                  <a:pt x="40322" y="102077"/>
                  <a:pt x="40322" y="101300"/>
                  <a:pt x="39361" y="100522"/>
                </a:cubicBezTo>
                <a:cubicBezTo>
                  <a:pt x="38400" y="99738"/>
                  <a:pt x="37438" y="98961"/>
                  <a:pt x="35522" y="98961"/>
                </a:cubicBezTo>
                <a:cubicBezTo>
                  <a:pt x="34561" y="98961"/>
                  <a:pt x="34561" y="98961"/>
                  <a:pt x="34561" y="98961"/>
                </a:cubicBezTo>
                <a:cubicBezTo>
                  <a:pt x="0" y="98961"/>
                  <a:pt x="0" y="98961"/>
                  <a:pt x="0" y="98961"/>
                </a:cubicBezTo>
                <a:cubicBezTo>
                  <a:pt x="0" y="98183"/>
                  <a:pt x="0" y="98183"/>
                  <a:pt x="0" y="98183"/>
                </a:cubicBezTo>
                <a:cubicBezTo>
                  <a:pt x="0" y="98183"/>
                  <a:pt x="0" y="95844"/>
                  <a:pt x="0" y="93505"/>
                </a:cubicBezTo>
                <a:cubicBezTo>
                  <a:pt x="0" y="70127"/>
                  <a:pt x="0" y="70127"/>
                  <a:pt x="0" y="70127"/>
                </a:cubicBezTo>
                <a:cubicBezTo>
                  <a:pt x="0" y="70127"/>
                  <a:pt x="0" y="70127"/>
                  <a:pt x="0" y="70127"/>
                </a:cubicBezTo>
                <a:cubicBezTo>
                  <a:pt x="0" y="70127"/>
                  <a:pt x="0" y="70127"/>
                  <a:pt x="0" y="70127"/>
                </a:cubicBezTo>
                <a:cubicBezTo>
                  <a:pt x="0" y="70127"/>
                  <a:pt x="0" y="70127"/>
                  <a:pt x="0" y="70127"/>
                </a:cubicBezTo>
                <a:cubicBezTo>
                  <a:pt x="0" y="70127"/>
                  <a:pt x="0" y="70127"/>
                  <a:pt x="0" y="70127"/>
                </a:cubicBezTo>
                <a:cubicBezTo>
                  <a:pt x="0" y="67794"/>
                  <a:pt x="1922" y="66233"/>
                  <a:pt x="3838" y="66233"/>
                </a:cubicBezTo>
                <a:cubicBezTo>
                  <a:pt x="4800" y="66233"/>
                  <a:pt x="5761" y="66233"/>
                  <a:pt x="6722" y="66233"/>
                </a:cubicBezTo>
                <a:cubicBezTo>
                  <a:pt x="6722" y="66233"/>
                  <a:pt x="12477" y="68572"/>
                  <a:pt x="15361" y="68572"/>
                </a:cubicBezTo>
                <a:cubicBezTo>
                  <a:pt x="21122" y="68572"/>
                  <a:pt x="25922" y="64677"/>
                  <a:pt x="25922" y="60000"/>
                </a:cubicBezTo>
                <a:cubicBezTo>
                  <a:pt x="25922" y="54544"/>
                  <a:pt x="21122" y="50650"/>
                  <a:pt x="15361" y="50650"/>
                </a:cubicBezTo>
                <a:cubicBezTo>
                  <a:pt x="12477" y="50650"/>
                  <a:pt x="6722" y="52988"/>
                  <a:pt x="6722" y="52988"/>
                </a:cubicBezTo>
                <a:cubicBezTo>
                  <a:pt x="5761" y="53766"/>
                  <a:pt x="4800" y="53766"/>
                  <a:pt x="3838" y="53766"/>
                </a:cubicBezTo>
                <a:cubicBezTo>
                  <a:pt x="1922" y="53766"/>
                  <a:pt x="0" y="52205"/>
                  <a:pt x="0" y="49088"/>
                </a:cubicBezTo>
                <a:cubicBezTo>
                  <a:pt x="0" y="38183"/>
                  <a:pt x="0" y="38183"/>
                  <a:pt x="0" y="38183"/>
                </a:cubicBezTo>
                <a:cubicBezTo>
                  <a:pt x="0" y="38183"/>
                  <a:pt x="0" y="38183"/>
                  <a:pt x="0" y="38183"/>
                </a:cubicBezTo>
                <a:cubicBezTo>
                  <a:pt x="0" y="21038"/>
                  <a:pt x="0" y="21038"/>
                  <a:pt x="0" y="21038"/>
                </a:cubicBezTo>
                <a:cubicBezTo>
                  <a:pt x="35522" y="21038"/>
                  <a:pt x="35522" y="21038"/>
                  <a:pt x="35522" y="21038"/>
                </a:cubicBezTo>
                <a:cubicBezTo>
                  <a:pt x="35522" y="21038"/>
                  <a:pt x="35522" y="21038"/>
                  <a:pt x="35522" y="21038"/>
                </a:cubicBezTo>
                <a:cubicBezTo>
                  <a:pt x="37438" y="21038"/>
                  <a:pt x="38400" y="20261"/>
                  <a:pt x="39361" y="19477"/>
                </a:cubicBezTo>
                <a:cubicBezTo>
                  <a:pt x="40322" y="18700"/>
                  <a:pt x="40322" y="17144"/>
                  <a:pt x="39361" y="16361"/>
                </a:cubicBezTo>
                <a:cubicBezTo>
                  <a:pt x="39361" y="15583"/>
                  <a:pt x="36477" y="10911"/>
                  <a:pt x="36477" y="8572"/>
                </a:cubicBezTo>
                <a:cubicBezTo>
                  <a:pt x="36477" y="3894"/>
                  <a:pt x="41277" y="0"/>
                  <a:pt x="48000" y="0"/>
                </a:cubicBezTo>
                <a:cubicBezTo>
                  <a:pt x="54722" y="0"/>
                  <a:pt x="60477" y="3894"/>
                  <a:pt x="60477" y="8572"/>
                </a:cubicBezTo>
                <a:cubicBezTo>
                  <a:pt x="60477" y="10911"/>
                  <a:pt x="57600" y="15583"/>
                  <a:pt x="57600" y="16361"/>
                </a:cubicBezTo>
                <a:cubicBezTo>
                  <a:pt x="56638" y="17144"/>
                  <a:pt x="56638" y="18700"/>
                  <a:pt x="56638" y="19477"/>
                </a:cubicBezTo>
                <a:cubicBezTo>
                  <a:pt x="57600" y="20261"/>
                  <a:pt x="59522" y="21038"/>
                  <a:pt x="60477" y="21038"/>
                </a:cubicBezTo>
                <a:cubicBezTo>
                  <a:pt x="60477" y="21038"/>
                  <a:pt x="60477" y="21038"/>
                  <a:pt x="60477" y="21038"/>
                </a:cubicBezTo>
                <a:cubicBezTo>
                  <a:pt x="61438" y="21038"/>
                  <a:pt x="61438" y="21038"/>
                  <a:pt x="61438" y="21038"/>
                </a:cubicBezTo>
                <a:cubicBezTo>
                  <a:pt x="61438" y="21038"/>
                  <a:pt x="61438" y="21038"/>
                  <a:pt x="61438" y="21038"/>
                </a:cubicBezTo>
                <a:cubicBezTo>
                  <a:pt x="61438" y="21038"/>
                  <a:pt x="61438" y="21038"/>
                  <a:pt x="61438" y="21038"/>
                </a:cubicBezTo>
                <a:cubicBezTo>
                  <a:pt x="61438" y="21038"/>
                  <a:pt x="61438" y="21038"/>
                  <a:pt x="61438" y="21038"/>
                </a:cubicBezTo>
                <a:cubicBezTo>
                  <a:pt x="94077" y="21038"/>
                  <a:pt x="94077" y="21038"/>
                  <a:pt x="94077" y="21038"/>
                </a:cubicBezTo>
                <a:cubicBezTo>
                  <a:pt x="94077" y="49872"/>
                  <a:pt x="94077" y="49872"/>
                  <a:pt x="94077" y="49872"/>
                </a:cubicBezTo>
                <a:cubicBezTo>
                  <a:pt x="95038" y="51427"/>
                  <a:pt x="96000" y="52988"/>
                  <a:pt x="97922" y="52988"/>
                </a:cubicBezTo>
                <a:cubicBezTo>
                  <a:pt x="98877" y="52988"/>
                  <a:pt x="99838" y="52988"/>
                  <a:pt x="100800" y="52205"/>
                </a:cubicBezTo>
                <a:cubicBezTo>
                  <a:pt x="100800" y="52205"/>
                  <a:pt x="106561" y="49872"/>
                  <a:pt x="109438" y="49872"/>
                </a:cubicBezTo>
                <a:cubicBezTo>
                  <a:pt x="115200" y="49872"/>
                  <a:pt x="120000" y="54544"/>
                  <a:pt x="120000" y="60000"/>
                </a:cubicBezTo>
                <a:cubicBezTo>
                  <a:pt x="120000" y="65455"/>
                  <a:pt x="115200" y="69350"/>
                  <a:pt x="109438" y="69350"/>
                </a:cubicBezTo>
                <a:cubicBezTo>
                  <a:pt x="106561" y="69350"/>
                  <a:pt x="100800" y="67794"/>
                  <a:pt x="100800" y="67011"/>
                </a:cubicBezTo>
                <a:cubicBezTo>
                  <a:pt x="99838" y="67011"/>
                  <a:pt x="98877" y="67011"/>
                  <a:pt x="97922" y="67011"/>
                </a:cubicBezTo>
                <a:cubicBezTo>
                  <a:pt x="96000" y="67011"/>
                  <a:pt x="95038" y="67794"/>
                  <a:pt x="94077" y="70127"/>
                </a:cubicBezTo>
                <a:cubicBezTo>
                  <a:pt x="94077" y="98961"/>
                  <a:pt x="94077" y="98961"/>
                  <a:pt x="94077" y="98961"/>
                </a:cubicBezTo>
                <a:cubicBezTo>
                  <a:pt x="61438" y="98961"/>
                  <a:pt x="61438" y="98961"/>
                  <a:pt x="61438" y="98961"/>
                </a:cubicBezTo>
                <a:cubicBezTo>
                  <a:pt x="61438" y="98961"/>
                  <a:pt x="61438" y="98961"/>
                  <a:pt x="61438" y="98961"/>
                </a:cubicBezTo>
                <a:cubicBezTo>
                  <a:pt x="61438" y="98961"/>
                  <a:pt x="61438" y="98961"/>
                  <a:pt x="61438" y="98961"/>
                </a:cubicBezTo>
                <a:cubicBezTo>
                  <a:pt x="59522" y="98961"/>
                  <a:pt x="57600" y="99738"/>
                  <a:pt x="57600" y="100522"/>
                </a:cubicBezTo>
                <a:cubicBezTo>
                  <a:pt x="56638" y="101300"/>
                  <a:pt x="56638" y="102077"/>
                  <a:pt x="57600" y="103638"/>
                </a:cubicBezTo>
                <a:cubicBezTo>
                  <a:pt x="57600" y="103638"/>
                  <a:pt x="60477" y="108311"/>
                  <a:pt x="60477" y="110650"/>
                </a:cubicBezTo>
                <a:cubicBezTo>
                  <a:pt x="60477" y="116105"/>
                  <a:pt x="54722" y="120000"/>
                  <a:pt x="48000" y="120000"/>
                </a:cubicBezTo>
                <a:close/>
              </a:path>
            </a:pathLst>
          </a:custGeom>
          <a:solidFill>
            <a:srgbClr val="201256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1"/>
          <p:cNvSpPr/>
          <p:nvPr/>
        </p:nvSpPr>
        <p:spPr>
          <a:xfrm rot="-764202">
            <a:off x="16939395" y="10002791"/>
            <a:ext cx="3506585" cy="2834899"/>
          </a:xfrm>
          <a:custGeom>
            <a:rect b="b" l="l" r="r" t="t"/>
            <a:pathLst>
              <a:path extrusionOk="0" h="120000" w="120000">
                <a:moveTo>
                  <a:pt x="110477" y="44850"/>
                </a:moveTo>
                <a:cubicBezTo>
                  <a:pt x="106666" y="44850"/>
                  <a:pt x="100950" y="48483"/>
                  <a:pt x="100950" y="48483"/>
                </a:cubicBezTo>
                <a:cubicBezTo>
                  <a:pt x="98094" y="50911"/>
                  <a:pt x="95238" y="48483"/>
                  <a:pt x="94283" y="43638"/>
                </a:cubicBezTo>
                <a:cubicBezTo>
                  <a:pt x="94283" y="24244"/>
                  <a:pt x="94283" y="24244"/>
                  <a:pt x="94283" y="24244"/>
                </a:cubicBezTo>
                <a:cubicBezTo>
                  <a:pt x="94283" y="0"/>
                  <a:pt x="94283" y="0"/>
                  <a:pt x="94283" y="0"/>
                </a:cubicBezTo>
                <a:cubicBezTo>
                  <a:pt x="94283" y="0"/>
                  <a:pt x="94283" y="0"/>
                  <a:pt x="94283" y="0"/>
                </a:cubicBezTo>
                <a:cubicBezTo>
                  <a:pt x="61905" y="0"/>
                  <a:pt x="61905" y="0"/>
                  <a:pt x="61905" y="0"/>
                </a:cubicBezTo>
                <a:cubicBezTo>
                  <a:pt x="61905" y="0"/>
                  <a:pt x="60950" y="0"/>
                  <a:pt x="61905" y="0"/>
                </a:cubicBezTo>
                <a:cubicBezTo>
                  <a:pt x="61905" y="0"/>
                  <a:pt x="61905" y="0"/>
                  <a:pt x="61905" y="0"/>
                </a:cubicBezTo>
                <a:cubicBezTo>
                  <a:pt x="60950" y="0"/>
                  <a:pt x="60950" y="0"/>
                  <a:pt x="60950" y="0"/>
                </a:cubicBezTo>
                <a:cubicBezTo>
                  <a:pt x="60950" y="0"/>
                  <a:pt x="60950" y="0"/>
                  <a:pt x="61905" y="0"/>
                </a:cubicBezTo>
                <a:cubicBezTo>
                  <a:pt x="57144" y="0"/>
                  <a:pt x="55238" y="3638"/>
                  <a:pt x="57144" y="8483"/>
                </a:cubicBezTo>
                <a:cubicBezTo>
                  <a:pt x="57144" y="8483"/>
                  <a:pt x="60000" y="15755"/>
                  <a:pt x="60000" y="19394"/>
                </a:cubicBezTo>
                <a:cubicBezTo>
                  <a:pt x="60000" y="26666"/>
                  <a:pt x="55238" y="32727"/>
                  <a:pt x="48572" y="32727"/>
                </a:cubicBezTo>
                <a:cubicBezTo>
                  <a:pt x="41905" y="32727"/>
                  <a:pt x="38094" y="26666"/>
                  <a:pt x="38094" y="19394"/>
                </a:cubicBezTo>
                <a:cubicBezTo>
                  <a:pt x="38094" y="15755"/>
                  <a:pt x="40950" y="8483"/>
                  <a:pt x="40950" y="8483"/>
                </a:cubicBezTo>
                <a:cubicBezTo>
                  <a:pt x="42855" y="3638"/>
                  <a:pt x="40000" y="0"/>
                  <a:pt x="35238" y="0"/>
                </a:cubicBezTo>
                <a:cubicBezTo>
                  <a:pt x="35238" y="0"/>
                  <a:pt x="35238" y="0"/>
                  <a:pt x="35238" y="0"/>
                </a:cubicBezTo>
                <a:cubicBezTo>
                  <a:pt x="35238" y="0"/>
                  <a:pt x="35238" y="0"/>
                  <a:pt x="3523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8483"/>
                  <a:pt x="0" y="8483"/>
                </a:cubicBezTo>
                <a:cubicBezTo>
                  <a:pt x="0" y="26666"/>
                  <a:pt x="0" y="26666"/>
                  <a:pt x="0" y="26666"/>
                </a:cubicBezTo>
                <a:cubicBezTo>
                  <a:pt x="0" y="36361"/>
                  <a:pt x="0" y="36361"/>
                  <a:pt x="0" y="36361"/>
                </a:cubicBezTo>
                <a:cubicBezTo>
                  <a:pt x="0" y="42422"/>
                  <a:pt x="0" y="42422"/>
                  <a:pt x="0" y="42422"/>
                </a:cubicBezTo>
                <a:cubicBezTo>
                  <a:pt x="0" y="43638"/>
                  <a:pt x="0" y="43638"/>
                  <a:pt x="0" y="43638"/>
                </a:cubicBezTo>
                <a:cubicBezTo>
                  <a:pt x="0" y="44850"/>
                  <a:pt x="950" y="44850"/>
                  <a:pt x="950" y="46061"/>
                </a:cubicBezTo>
                <a:cubicBezTo>
                  <a:pt x="1905" y="49694"/>
                  <a:pt x="3811" y="50911"/>
                  <a:pt x="6666" y="48483"/>
                </a:cubicBezTo>
                <a:cubicBezTo>
                  <a:pt x="6666" y="48483"/>
                  <a:pt x="12383" y="44850"/>
                  <a:pt x="16188" y="44850"/>
                </a:cubicBezTo>
                <a:cubicBezTo>
                  <a:pt x="20000" y="44850"/>
                  <a:pt x="24761" y="49694"/>
                  <a:pt x="25716" y="55755"/>
                </a:cubicBezTo>
                <a:cubicBezTo>
                  <a:pt x="25716" y="55755"/>
                  <a:pt x="25716" y="55755"/>
                  <a:pt x="25716" y="55755"/>
                </a:cubicBezTo>
                <a:cubicBezTo>
                  <a:pt x="25716" y="55755"/>
                  <a:pt x="25716" y="56972"/>
                  <a:pt x="25716" y="56972"/>
                </a:cubicBezTo>
                <a:cubicBezTo>
                  <a:pt x="25716" y="56972"/>
                  <a:pt x="25716" y="56972"/>
                  <a:pt x="25716" y="56972"/>
                </a:cubicBezTo>
                <a:cubicBezTo>
                  <a:pt x="25716" y="58183"/>
                  <a:pt x="25716" y="58183"/>
                  <a:pt x="25716" y="58183"/>
                </a:cubicBezTo>
                <a:cubicBezTo>
                  <a:pt x="25716" y="59394"/>
                  <a:pt x="25716" y="59394"/>
                  <a:pt x="25716" y="59394"/>
                </a:cubicBezTo>
                <a:cubicBezTo>
                  <a:pt x="25716" y="60605"/>
                  <a:pt x="25716" y="60605"/>
                  <a:pt x="25716" y="61816"/>
                </a:cubicBezTo>
                <a:cubicBezTo>
                  <a:pt x="25716" y="61816"/>
                  <a:pt x="25716" y="61816"/>
                  <a:pt x="25716" y="61816"/>
                </a:cubicBezTo>
                <a:cubicBezTo>
                  <a:pt x="25716" y="63027"/>
                  <a:pt x="25716" y="63027"/>
                  <a:pt x="25716" y="63027"/>
                </a:cubicBezTo>
                <a:cubicBezTo>
                  <a:pt x="25716" y="63027"/>
                  <a:pt x="25716" y="64244"/>
                  <a:pt x="25716" y="64244"/>
                </a:cubicBezTo>
                <a:cubicBezTo>
                  <a:pt x="25716" y="64244"/>
                  <a:pt x="25716" y="64244"/>
                  <a:pt x="25716" y="64244"/>
                </a:cubicBezTo>
                <a:cubicBezTo>
                  <a:pt x="24761" y="70305"/>
                  <a:pt x="20000" y="75150"/>
                  <a:pt x="16188" y="75150"/>
                </a:cubicBezTo>
                <a:cubicBezTo>
                  <a:pt x="12383" y="75150"/>
                  <a:pt x="6666" y="70305"/>
                  <a:pt x="6666" y="70305"/>
                </a:cubicBezTo>
                <a:cubicBezTo>
                  <a:pt x="3811" y="69088"/>
                  <a:pt x="1905" y="70305"/>
                  <a:pt x="950" y="73938"/>
                </a:cubicBezTo>
                <a:cubicBezTo>
                  <a:pt x="950" y="73938"/>
                  <a:pt x="0" y="75150"/>
                  <a:pt x="0" y="76361"/>
                </a:cubicBezTo>
                <a:cubicBezTo>
                  <a:pt x="0" y="77577"/>
                  <a:pt x="0" y="77577"/>
                  <a:pt x="0" y="77577"/>
                </a:cubicBezTo>
                <a:cubicBezTo>
                  <a:pt x="0" y="90911"/>
                  <a:pt x="0" y="90911"/>
                  <a:pt x="0" y="90911"/>
                </a:cubicBezTo>
                <a:cubicBezTo>
                  <a:pt x="0" y="112727"/>
                  <a:pt x="0" y="112727"/>
                  <a:pt x="0" y="112727"/>
                </a:cubicBezTo>
                <a:cubicBezTo>
                  <a:pt x="0" y="115150"/>
                  <a:pt x="0" y="120000"/>
                  <a:pt x="0" y="120000"/>
                </a:cubicBezTo>
                <a:cubicBezTo>
                  <a:pt x="94283" y="120000"/>
                  <a:pt x="94283" y="120000"/>
                  <a:pt x="94283" y="120000"/>
                </a:cubicBezTo>
                <a:cubicBezTo>
                  <a:pt x="94283" y="117577"/>
                  <a:pt x="94283" y="117577"/>
                  <a:pt x="94283" y="117577"/>
                </a:cubicBezTo>
                <a:cubicBezTo>
                  <a:pt x="94283" y="93333"/>
                  <a:pt x="94283" y="93333"/>
                  <a:pt x="94283" y="93333"/>
                </a:cubicBezTo>
                <a:cubicBezTo>
                  <a:pt x="94283" y="87272"/>
                  <a:pt x="94283" y="87272"/>
                  <a:pt x="94283" y="87272"/>
                </a:cubicBezTo>
                <a:cubicBezTo>
                  <a:pt x="94283" y="78788"/>
                  <a:pt x="94283" y="78788"/>
                  <a:pt x="94283" y="78788"/>
                </a:cubicBezTo>
                <a:cubicBezTo>
                  <a:pt x="94283" y="76361"/>
                  <a:pt x="94283" y="76361"/>
                  <a:pt x="94283" y="76361"/>
                </a:cubicBezTo>
                <a:cubicBezTo>
                  <a:pt x="95238" y="71516"/>
                  <a:pt x="98094" y="69088"/>
                  <a:pt x="100950" y="71516"/>
                </a:cubicBezTo>
                <a:cubicBezTo>
                  <a:pt x="100950" y="71516"/>
                  <a:pt x="106666" y="75150"/>
                  <a:pt x="110477" y="75150"/>
                </a:cubicBezTo>
                <a:cubicBezTo>
                  <a:pt x="116188" y="75150"/>
                  <a:pt x="120000" y="67877"/>
                  <a:pt x="120000" y="59394"/>
                </a:cubicBezTo>
                <a:cubicBezTo>
                  <a:pt x="120000" y="52122"/>
                  <a:pt x="116188" y="44850"/>
                  <a:pt x="110477" y="4485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1"/>
          <p:cNvSpPr/>
          <p:nvPr/>
        </p:nvSpPr>
        <p:spPr>
          <a:xfrm rot="492924">
            <a:off x="2079813" y="9176062"/>
            <a:ext cx="4559995" cy="3538196"/>
          </a:xfrm>
          <a:custGeom>
            <a:rect b="b" l="l" r="r" t="t"/>
            <a:pathLst>
              <a:path extrusionOk="0" h="120000" w="120000">
                <a:moveTo>
                  <a:pt x="120000" y="26666"/>
                </a:moveTo>
                <a:cubicBezTo>
                  <a:pt x="120000" y="26666"/>
                  <a:pt x="120000" y="26666"/>
                  <a:pt x="120000" y="26666"/>
                </a:cubicBezTo>
                <a:cubicBezTo>
                  <a:pt x="120000" y="9694"/>
                  <a:pt x="120000" y="9694"/>
                  <a:pt x="120000" y="9694"/>
                </a:cubicBezTo>
                <a:cubicBezTo>
                  <a:pt x="120000" y="8483"/>
                  <a:pt x="120000" y="1211"/>
                  <a:pt x="120000" y="0"/>
                </a:cubicBezTo>
                <a:cubicBezTo>
                  <a:pt x="120000" y="0"/>
                  <a:pt x="120000" y="0"/>
                  <a:pt x="120000" y="0"/>
                </a:cubicBezTo>
                <a:cubicBezTo>
                  <a:pt x="85438" y="0"/>
                  <a:pt x="85438" y="0"/>
                  <a:pt x="85438" y="0"/>
                </a:cubicBezTo>
                <a:cubicBezTo>
                  <a:pt x="85438" y="0"/>
                  <a:pt x="85438" y="0"/>
                  <a:pt x="85438" y="0"/>
                </a:cubicBezTo>
                <a:cubicBezTo>
                  <a:pt x="84477" y="0"/>
                  <a:pt x="84477" y="0"/>
                  <a:pt x="84477" y="0"/>
                </a:cubicBezTo>
                <a:cubicBezTo>
                  <a:pt x="80638" y="0"/>
                  <a:pt x="78722" y="3638"/>
                  <a:pt x="80638" y="8483"/>
                </a:cubicBezTo>
                <a:cubicBezTo>
                  <a:pt x="80638" y="8483"/>
                  <a:pt x="83522" y="15755"/>
                  <a:pt x="83522" y="19394"/>
                </a:cubicBezTo>
                <a:cubicBezTo>
                  <a:pt x="83522" y="26666"/>
                  <a:pt x="78722" y="32727"/>
                  <a:pt x="72000" y="32727"/>
                </a:cubicBezTo>
                <a:cubicBezTo>
                  <a:pt x="65277" y="32727"/>
                  <a:pt x="60477" y="26666"/>
                  <a:pt x="60477" y="19394"/>
                </a:cubicBezTo>
                <a:cubicBezTo>
                  <a:pt x="60477" y="15755"/>
                  <a:pt x="63361" y="8483"/>
                  <a:pt x="63361" y="8483"/>
                </a:cubicBezTo>
                <a:cubicBezTo>
                  <a:pt x="65277" y="3638"/>
                  <a:pt x="63361" y="0"/>
                  <a:pt x="58561" y="0"/>
                </a:cubicBezTo>
                <a:cubicBezTo>
                  <a:pt x="59522" y="0"/>
                  <a:pt x="59522" y="0"/>
                  <a:pt x="59522" y="0"/>
                </a:cubicBezTo>
                <a:cubicBezTo>
                  <a:pt x="59522" y="0"/>
                  <a:pt x="59522" y="0"/>
                  <a:pt x="58561" y="0"/>
                </a:cubicBezTo>
                <a:cubicBezTo>
                  <a:pt x="58561" y="0"/>
                  <a:pt x="58561" y="0"/>
                  <a:pt x="58561" y="0"/>
                </a:cubicBezTo>
                <a:cubicBezTo>
                  <a:pt x="59522" y="0"/>
                  <a:pt x="58561" y="0"/>
                  <a:pt x="58561" y="0"/>
                </a:cubicBezTo>
                <a:cubicBezTo>
                  <a:pt x="25922" y="0"/>
                  <a:pt x="25922" y="0"/>
                  <a:pt x="25922" y="0"/>
                </a:cubicBezTo>
                <a:cubicBezTo>
                  <a:pt x="25922" y="0"/>
                  <a:pt x="25922" y="0"/>
                  <a:pt x="25922" y="0"/>
                </a:cubicBezTo>
                <a:cubicBezTo>
                  <a:pt x="25922" y="24244"/>
                  <a:pt x="25922" y="24244"/>
                  <a:pt x="25922" y="24244"/>
                </a:cubicBezTo>
                <a:cubicBezTo>
                  <a:pt x="25922" y="44850"/>
                  <a:pt x="25922" y="44850"/>
                  <a:pt x="25922" y="44850"/>
                </a:cubicBezTo>
                <a:cubicBezTo>
                  <a:pt x="24961" y="49694"/>
                  <a:pt x="22077" y="50911"/>
                  <a:pt x="19200" y="49694"/>
                </a:cubicBezTo>
                <a:cubicBezTo>
                  <a:pt x="19200" y="49694"/>
                  <a:pt x="13438" y="46061"/>
                  <a:pt x="10561" y="46061"/>
                </a:cubicBezTo>
                <a:cubicBezTo>
                  <a:pt x="4800" y="46061"/>
                  <a:pt x="0" y="52122"/>
                  <a:pt x="0" y="60605"/>
                </a:cubicBezTo>
                <a:cubicBezTo>
                  <a:pt x="0" y="67877"/>
                  <a:pt x="4800" y="75150"/>
                  <a:pt x="10561" y="75150"/>
                </a:cubicBezTo>
                <a:cubicBezTo>
                  <a:pt x="13438" y="75150"/>
                  <a:pt x="19200" y="71516"/>
                  <a:pt x="19200" y="71516"/>
                </a:cubicBezTo>
                <a:cubicBezTo>
                  <a:pt x="22077" y="69088"/>
                  <a:pt x="24961" y="71516"/>
                  <a:pt x="25922" y="76361"/>
                </a:cubicBezTo>
                <a:cubicBezTo>
                  <a:pt x="25922" y="78788"/>
                  <a:pt x="25922" y="78788"/>
                  <a:pt x="25922" y="78788"/>
                </a:cubicBezTo>
                <a:cubicBezTo>
                  <a:pt x="25922" y="87272"/>
                  <a:pt x="25922" y="87272"/>
                  <a:pt x="25922" y="87272"/>
                </a:cubicBezTo>
                <a:cubicBezTo>
                  <a:pt x="25922" y="93333"/>
                  <a:pt x="25922" y="93333"/>
                  <a:pt x="25922" y="93333"/>
                </a:cubicBezTo>
                <a:cubicBezTo>
                  <a:pt x="25922" y="117577"/>
                  <a:pt x="25922" y="117577"/>
                  <a:pt x="25922" y="117577"/>
                </a:cubicBezTo>
                <a:cubicBezTo>
                  <a:pt x="25922" y="120000"/>
                  <a:pt x="25922" y="120000"/>
                  <a:pt x="25922" y="120000"/>
                </a:cubicBezTo>
                <a:cubicBezTo>
                  <a:pt x="120000" y="120000"/>
                  <a:pt x="120000" y="120000"/>
                  <a:pt x="120000" y="120000"/>
                </a:cubicBezTo>
                <a:cubicBezTo>
                  <a:pt x="120000" y="75150"/>
                  <a:pt x="120000" y="75150"/>
                  <a:pt x="120000" y="75150"/>
                </a:cubicBezTo>
                <a:cubicBezTo>
                  <a:pt x="120000" y="75150"/>
                  <a:pt x="120000" y="75150"/>
                  <a:pt x="120000" y="75150"/>
                </a:cubicBezTo>
                <a:cubicBezTo>
                  <a:pt x="120000" y="75150"/>
                  <a:pt x="120000" y="73938"/>
                  <a:pt x="119038" y="72727"/>
                </a:cubicBezTo>
                <a:cubicBezTo>
                  <a:pt x="119038" y="72727"/>
                  <a:pt x="119038" y="71516"/>
                  <a:pt x="118077" y="71516"/>
                </a:cubicBezTo>
                <a:cubicBezTo>
                  <a:pt x="117122" y="70305"/>
                  <a:pt x="115200" y="70305"/>
                  <a:pt x="113277" y="71516"/>
                </a:cubicBezTo>
                <a:cubicBezTo>
                  <a:pt x="113277" y="71516"/>
                  <a:pt x="107522" y="75150"/>
                  <a:pt x="104638" y="75150"/>
                </a:cubicBezTo>
                <a:cubicBezTo>
                  <a:pt x="103677" y="75150"/>
                  <a:pt x="102722" y="75150"/>
                  <a:pt x="101761" y="73938"/>
                </a:cubicBezTo>
                <a:cubicBezTo>
                  <a:pt x="97922" y="72727"/>
                  <a:pt x="95038" y="66666"/>
                  <a:pt x="94077" y="60605"/>
                </a:cubicBezTo>
                <a:cubicBezTo>
                  <a:pt x="94077" y="60605"/>
                  <a:pt x="94077" y="60605"/>
                  <a:pt x="94077" y="60605"/>
                </a:cubicBezTo>
                <a:cubicBezTo>
                  <a:pt x="94077" y="52122"/>
                  <a:pt x="98877" y="46061"/>
                  <a:pt x="104638" y="46061"/>
                </a:cubicBezTo>
                <a:cubicBezTo>
                  <a:pt x="107522" y="46061"/>
                  <a:pt x="113277" y="49694"/>
                  <a:pt x="113277" y="49694"/>
                </a:cubicBezTo>
                <a:cubicBezTo>
                  <a:pt x="117122" y="50911"/>
                  <a:pt x="120000" y="48483"/>
                  <a:pt x="120000" y="43638"/>
                </a:cubicBezTo>
                <a:cubicBezTo>
                  <a:pt x="120000" y="43638"/>
                  <a:pt x="120000" y="43638"/>
                  <a:pt x="120000" y="43638"/>
                </a:cubicBezTo>
                <a:cubicBezTo>
                  <a:pt x="120000" y="36361"/>
                  <a:pt x="120000" y="36361"/>
                  <a:pt x="120000" y="36361"/>
                </a:cubicBezTo>
                <a:lnTo>
                  <a:pt x="120000" y="26666"/>
                </a:lnTo>
                <a:close/>
              </a:path>
            </a:pathLst>
          </a:custGeom>
          <a:solidFill>
            <a:srgbClr val="201256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1"/>
          <p:cNvSpPr/>
          <p:nvPr/>
        </p:nvSpPr>
        <p:spPr>
          <a:xfrm rot="492918">
            <a:off x="3351076" y="10926777"/>
            <a:ext cx="2510967" cy="673817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 sz="3600">
                <a:solidFill>
                  <a:srgbClr val="FFFFFF"/>
                </a:solidFill>
              </a:rPr>
              <a:t>Attend Office  Hours</a:t>
            </a:r>
            <a:endParaRPr/>
          </a:p>
        </p:txBody>
      </p:sp>
      <p:sp>
        <p:nvSpPr>
          <p:cNvPr id="139" name="Google Shape;139;p21"/>
          <p:cNvSpPr/>
          <p:nvPr/>
        </p:nvSpPr>
        <p:spPr>
          <a:xfrm>
            <a:off x="11668084" y="10871965"/>
            <a:ext cx="20832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 sz="3600">
                <a:solidFill>
                  <a:srgbClr val="FFFFFF"/>
                </a:solidFill>
              </a:rPr>
              <a:t>Form Study Groups</a:t>
            </a:r>
            <a:endParaRPr/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66400" y="5612540"/>
            <a:ext cx="3251200" cy="325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/>
        </p:nvSpPr>
        <p:spPr>
          <a:xfrm>
            <a:off x="1280150" y="2452450"/>
            <a:ext cx="21834600" cy="2396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 are responsible for your </a:t>
            </a:r>
            <a:r>
              <a:rPr b="1" lang="en-US" sz="4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success</a:t>
            </a:r>
            <a:r>
              <a:rPr lang="en-US" sz="4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but you’re not alone!</a:t>
            </a:r>
            <a:endParaRPr sz="43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42" name="Google Shape;142;p21"/>
          <p:cNvGrpSpPr/>
          <p:nvPr/>
        </p:nvGrpSpPr>
        <p:grpSpPr>
          <a:xfrm rot="-452729">
            <a:off x="4578062" y="4429039"/>
            <a:ext cx="4488748" cy="5489289"/>
            <a:chOff x="-203144" y="-234353"/>
            <a:chExt cx="5068200" cy="6149100"/>
          </a:xfrm>
        </p:grpSpPr>
        <p:sp>
          <p:nvSpPr>
            <p:cNvPr id="143" name="Google Shape;143;p21"/>
            <p:cNvSpPr/>
            <p:nvPr/>
          </p:nvSpPr>
          <p:spPr>
            <a:xfrm>
              <a:off x="-203144" y="-234353"/>
              <a:ext cx="5068200" cy="6149100"/>
            </a:xfrm>
            <a:custGeom>
              <a:rect b="b" l="l" r="r" t="t"/>
              <a:pathLst>
                <a:path extrusionOk="0" h="120000" w="120000">
                  <a:moveTo>
                    <a:pt x="71811" y="120000"/>
                  </a:moveTo>
                  <a:cubicBezTo>
                    <a:pt x="65194" y="120000"/>
                    <a:pt x="59527" y="116105"/>
                    <a:pt x="59527" y="110650"/>
                  </a:cubicBezTo>
                  <a:cubicBezTo>
                    <a:pt x="59527" y="108311"/>
                    <a:pt x="62361" y="103638"/>
                    <a:pt x="62361" y="103638"/>
                  </a:cubicBezTo>
                  <a:cubicBezTo>
                    <a:pt x="63305" y="102077"/>
                    <a:pt x="63305" y="101300"/>
                    <a:pt x="62361" y="100522"/>
                  </a:cubicBezTo>
                  <a:cubicBezTo>
                    <a:pt x="62361" y="99738"/>
                    <a:pt x="60472" y="98961"/>
                    <a:pt x="58583" y="98961"/>
                  </a:cubicBezTo>
                  <a:cubicBezTo>
                    <a:pt x="58583" y="98961"/>
                    <a:pt x="58583" y="98961"/>
                    <a:pt x="58583" y="98961"/>
                  </a:cubicBezTo>
                  <a:cubicBezTo>
                    <a:pt x="58583" y="98961"/>
                    <a:pt x="58583" y="98961"/>
                    <a:pt x="58583" y="98961"/>
                  </a:cubicBezTo>
                  <a:cubicBezTo>
                    <a:pt x="25511" y="98961"/>
                    <a:pt x="25511" y="98961"/>
                    <a:pt x="25511" y="98961"/>
                  </a:cubicBezTo>
                  <a:cubicBezTo>
                    <a:pt x="25511" y="70127"/>
                    <a:pt x="25511" y="70127"/>
                    <a:pt x="25511" y="70127"/>
                  </a:cubicBezTo>
                  <a:cubicBezTo>
                    <a:pt x="25511" y="67794"/>
                    <a:pt x="24566" y="67011"/>
                    <a:pt x="21733" y="67011"/>
                  </a:cubicBezTo>
                  <a:cubicBezTo>
                    <a:pt x="21733" y="67011"/>
                    <a:pt x="20788" y="67011"/>
                    <a:pt x="19844" y="67011"/>
                  </a:cubicBezTo>
                  <a:cubicBezTo>
                    <a:pt x="19844" y="67011"/>
                    <a:pt x="14172" y="69350"/>
                    <a:pt x="11338" y="69350"/>
                  </a:cubicBezTo>
                  <a:cubicBezTo>
                    <a:pt x="4722" y="69350"/>
                    <a:pt x="0" y="65455"/>
                    <a:pt x="0" y="60000"/>
                  </a:cubicBezTo>
                  <a:cubicBezTo>
                    <a:pt x="0" y="54544"/>
                    <a:pt x="4722" y="49872"/>
                    <a:pt x="11338" y="49872"/>
                  </a:cubicBezTo>
                  <a:cubicBezTo>
                    <a:pt x="14172" y="49872"/>
                    <a:pt x="19844" y="52205"/>
                    <a:pt x="19844" y="52205"/>
                  </a:cubicBezTo>
                  <a:cubicBezTo>
                    <a:pt x="20788" y="52988"/>
                    <a:pt x="21733" y="52988"/>
                    <a:pt x="21733" y="52988"/>
                  </a:cubicBezTo>
                  <a:cubicBezTo>
                    <a:pt x="24566" y="52988"/>
                    <a:pt x="25511" y="51427"/>
                    <a:pt x="25511" y="49872"/>
                  </a:cubicBezTo>
                  <a:cubicBezTo>
                    <a:pt x="25511" y="21038"/>
                    <a:pt x="25511" y="21038"/>
                    <a:pt x="25511" y="21038"/>
                  </a:cubicBezTo>
                  <a:cubicBezTo>
                    <a:pt x="58583" y="21038"/>
                    <a:pt x="58583" y="21038"/>
                    <a:pt x="58583" y="21038"/>
                  </a:cubicBezTo>
                  <a:cubicBezTo>
                    <a:pt x="58583" y="21038"/>
                    <a:pt x="58583" y="21038"/>
                    <a:pt x="58583" y="21038"/>
                  </a:cubicBezTo>
                  <a:cubicBezTo>
                    <a:pt x="58583" y="21038"/>
                    <a:pt x="58583" y="21038"/>
                    <a:pt x="58583" y="21038"/>
                  </a:cubicBezTo>
                  <a:cubicBezTo>
                    <a:pt x="60472" y="21038"/>
                    <a:pt x="62361" y="20261"/>
                    <a:pt x="62361" y="19477"/>
                  </a:cubicBezTo>
                  <a:cubicBezTo>
                    <a:pt x="63305" y="17922"/>
                    <a:pt x="63305" y="17144"/>
                    <a:pt x="62361" y="16361"/>
                  </a:cubicBezTo>
                  <a:cubicBezTo>
                    <a:pt x="62361" y="15583"/>
                    <a:pt x="59527" y="10911"/>
                    <a:pt x="59527" y="8572"/>
                  </a:cubicBezTo>
                  <a:cubicBezTo>
                    <a:pt x="59527" y="3894"/>
                    <a:pt x="65194" y="0"/>
                    <a:pt x="71811" y="0"/>
                  </a:cubicBezTo>
                  <a:cubicBezTo>
                    <a:pt x="78427" y="0"/>
                    <a:pt x="83150" y="3894"/>
                    <a:pt x="83150" y="8572"/>
                  </a:cubicBezTo>
                  <a:cubicBezTo>
                    <a:pt x="83150" y="10911"/>
                    <a:pt x="80316" y="15583"/>
                    <a:pt x="80316" y="16361"/>
                  </a:cubicBezTo>
                  <a:cubicBezTo>
                    <a:pt x="80316" y="17144"/>
                    <a:pt x="80316" y="17922"/>
                    <a:pt x="80316" y="19477"/>
                  </a:cubicBezTo>
                  <a:cubicBezTo>
                    <a:pt x="81261" y="20261"/>
                    <a:pt x="82205" y="21038"/>
                    <a:pt x="84094" y="21038"/>
                  </a:cubicBezTo>
                  <a:cubicBezTo>
                    <a:pt x="85038" y="21038"/>
                    <a:pt x="85038" y="21038"/>
                    <a:pt x="85038" y="21038"/>
                  </a:cubicBezTo>
                  <a:cubicBezTo>
                    <a:pt x="120000" y="21038"/>
                    <a:pt x="120000" y="21038"/>
                    <a:pt x="120000" y="21038"/>
                  </a:cubicBezTo>
                  <a:cubicBezTo>
                    <a:pt x="120000" y="21038"/>
                    <a:pt x="120000" y="21038"/>
                    <a:pt x="120000" y="21038"/>
                  </a:cubicBezTo>
                  <a:cubicBezTo>
                    <a:pt x="120000" y="21038"/>
                    <a:pt x="120000" y="26494"/>
                    <a:pt x="120000" y="27272"/>
                  </a:cubicBezTo>
                  <a:cubicBezTo>
                    <a:pt x="120000" y="49088"/>
                    <a:pt x="120000" y="49088"/>
                    <a:pt x="120000" y="49088"/>
                  </a:cubicBezTo>
                  <a:cubicBezTo>
                    <a:pt x="120000" y="52205"/>
                    <a:pt x="118111" y="53766"/>
                    <a:pt x="115277" y="53766"/>
                  </a:cubicBezTo>
                  <a:cubicBezTo>
                    <a:pt x="114333" y="53766"/>
                    <a:pt x="113383" y="53766"/>
                    <a:pt x="112438" y="52988"/>
                  </a:cubicBezTo>
                  <a:cubicBezTo>
                    <a:pt x="112438" y="52988"/>
                    <a:pt x="106772" y="50650"/>
                    <a:pt x="103938" y="50650"/>
                  </a:cubicBezTo>
                  <a:cubicBezTo>
                    <a:pt x="98266" y="50650"/>
                    <a:pt x="94488" y="54544"/>
                    <a:pt x="94488" y="60000"/>
                  </a:cubicBezTo>
                  <a:cubicBezTo>
                    <a:pt x="94488" y="64677"/>
                    <a:pt x="98266" y="68572"/>
                    <a:pt x="103938" y="68572"/>
                  </a:cubicBezTo>
                  <a:cubicBezTo>
                    <a:pt x="106772" y="68572"/>
                    <a:pt x="112438" y="66233"/>
                    <a:pt x="112438" y="66233"/>
                  </a:cubicBezTo>
                  <a:cubicBezTo>
                    <a:pt x="113383" y="66233"/>
                    <a:pt x="114333" y="66233"/>
                    <a:pt x="115277" y="66233"/>
                  </a:cubicBezTo>
                  <a:cubicBezTo>
                    <a:pt x="118111" y="66233"/>
                    <a:pt x="119055" y="67794"/>
                    <a:pt x="120000" y="70127"/>
                  </a:cubicBezTo>
                  <a:cubicBezTo>
                    <a:pt x="120000" y="70127"/>
                    <a:pt x="120000" y="70127"/>
                    <a:pt x="120000" y="70127"/>
                  </a:cubicBezTo>
                  <a:cubicBezTo>
                    <a:pt x="120000" y="70127"/>
                    <a:pt x="120000" y="70127"/>
                    <a:pt x="120000" y="70127"/>
                  </a:cubicBezTo>
                  <a:cubicBezTo>
                    <a:pt x="120000" y="70911"/>
                    <a:pt x="120000" y="70911"/>
                    <a:pt x="120000" y="70911"/>
                  </a:cubicBezTo>
                  <a:cubicBezTo>
                    <a:pt x="120000" y="93505"/>
                    <a:pt x="120000" y="93505"/>
                    <a:pt x="120000" y="93505"/>
                  </a:cubicBezTo>
                  <a:cubicBezTo>
                    <a:pt x="120000" y="95844"/>
                    <a:pt x="120000" y="98183"/>
                    <a:pt x="120000" y="98183"/>
                  </a:cubicBezTo>
                  <a:cubicBezTo>
                    <a:pt x="120000" y="98961"/>
                    <a:pt x="120000" y="98961"/>
                    <a:pt x="120000" y="98961"/>
                  </a:cubicBezTo>
                  <a:cubicBezTo>
                    <a:pt x="85038" y="98961"/>
                    <a:pt x="85038" y="98961"/>
                    <a:pt x="85038" y="98961"/>
                  </a:cubicBezTo>
                  <a:cubicBezTo>
                    <a:pt x="84094" y="98961"/>
                    <a:pt x="84094" y="98961"/>
                    <a:pt x="84094" y="98961"/>
                  </a:cubicBezTo>
                  <a:cubicBezTo>
                    <a:pt x="82205" y="98961"/>
                    <a:pt x="81261" y="99738"/>
                    <a:pt x="80316" y="100522"/>
                  </a:cubicBezTo>
                  <a:cubicBezTo>
                    <a:pt x="80316" y="101300"/>
                    <a:pt x="80316" y="102077"/>
                    <a:pt x="80316" y="103638"/>
                  </a:cubicBezTo>
                  <a:cubicBezTo>
                    <a:pt x="80316" y="103638"/>
                    <a:pt x="83150" y="108311"/>
                    <a:pt x="83150" y="110650"/>
                  </a:cubicBezTo>
                  <a:cubicBezTo>
                    <a:pt x="83150" y="116105"/>
                    <a:pt x="78427" y="120000"/>
                    <a:pt x="71811" y="120000"/>
                  </a:cubicBezTo>
                  <a:close/>
                </a:path>
              </a:pathLst>
            </a:custGeom>
            <a:solidFill>
              <a:srgbClr val="95001A"/>
            </a:soli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1080907" y="2323468"/>
              <a:ext cx="3509700" cy="137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en-US" sz="3600">
                  <a:solidFill>
                    <a:schemeClr val="lt1"/>
                  </a:solidFill>
                </a:rPr>
                <a:t>Live Chat </a:t>
              </a:r>
              <a:endParaRPr sz="3600">
                <a:solidFill>
                  <a:schemeClr val="lt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en-US" sz="3600">
                  <a:solidFill>
                    <a:schemeClr val="lt1"/>
                  </a:solidFill>
                </a:rPr>
                <a:t>on Bootcampspot</a:t>
              </a:r>
              <a:endParaRPr sz="3600">
                <a:solidFill>
                  <a:schemeClr val="lt1"/>
                </a:solidFill>
              </a:endParaRPr>
            </a:p>
          </p:txBody>
        </p:sp>
      </p:grpSp>
      <p:sp>
        <p:nvSpPr>
          <p:cNvPr id="145" name="Google Shape;145;p21"/>
          <p:cNvSpPr/>
          <p:nvPr/>
        </p:nvSpPr>
        <p:spPr>
          <a:xfrm rot="1434413">
            <a:off x="1248021" y="5611562"/>
            <a:ext cx="2511033" cy="673693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 sz="3600">
                <a:solidFill>
                  <a:srgbClr val="FFFFFF"/>
                </a:solidFill>
              </a:rPr>
              <a:t>You</a:t>
            </a:r>
            <a:endParaRPr/>
          </a:p>
        </p:txBody>
      </p:sp>
      <p:sp>
        <p:nvSpPr>
          <p:cNvPr id="146" name="Google Shape;146;p21"/>
          <p:cNvSpPr/>
          <p:nvPr/>
        </p:nvSpPr>
        <p:spPr>
          <a:xfrm>
            <a:off x="434204" y="446859"/>
            <a:ext cx="235155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62626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/>
        </p:nvSpPr>
        <p:spPr>
          <a:xfrm>
            <a:off x="3242533" y="1016000"/>
            <a:ext cx="18219300" cy="11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400">
                <a:solidFill>
                  <a:srgbClr val="EEEEE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Activity</a:t>
            </a:r>
            <a:r>
              <a:rPr b="1" lang="en-US" sz="6400">
                <a:solidFill>
                  <a:srgbClr val="EEEEE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Landing Zones</a:t>
            </a:r>
            <a:endParaRPr b="1" sz="6400">
              <a:solidFill>
                <a:srgbClr val="EEEEE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1165650" y="3337950"/>
            <a:ext cx="22052700" cy="9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4000"/>
              <a:buAutoNum type="arabicPeriod"/>
            </a:pPr>
            <a:r>
              <a:rPr lang="en-US" sz="4000">
                <a:solidFill>
                  <a:srgbClr val="EEEEEE"/>
                </a:solidFill>
              </a:rPr>
              <a:t>Read this, then break into groups. (We’ll direct you)</a:t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EEEE"/>
                </a:solidFill>
              </a:rPr>
              <a:t>2. As a group, decide on a meeting time and place for your study group on your assigned day of the week.</a:t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EEEE"/>
                </a:solidFill>
              </a:rPr>
              <a:t>3. Post day and location in your Slack and pin. </a:t>
            </a:r>
            <a:br>
              <a:rPr lang="en-US" sz="4000">
                <a:solidFill>
                  <a:srgbClr val="EEEEEE"/>
                </a:solidFill>
              </a:rPr>
            </a:b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EEEEE"/>
                </a:solidFill>
              </a:rPr>
              <a:t>4. Choose a speaker to share your decision with the class.  </a:t>
            </a:r>
            <a:endParaRPr sz="40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33333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23"/>
          <p:cNvGrpSpPr/>
          <p:nvPr/>
        </p:nvGrpSpPr>
        <p:grpSpPr>
          <a:xfrm>
            <a:off x="1286725" y="1164700"/>
            <a:ext cx="6043800" cy="4315200"/>
            <a:chOff x="518507" y="-323962"/>
            <a:chExt cx="6043800" cy="4315200"/>
          </a:xfrm>
        </p:grpSpPr>
        <p:sp>
          <p:nvSpPr>
            <p:cNvPr id="158" name="Google Shape;158;p23"/>
            <p:cNvSpPr txBox="1"/>
            <p:nvPr/>
          </p:nvSpPr>
          <p:spPr>
            <a:xfrm>
              <a:off x="518507" y="-323962"/>
              <a:ext cx="6043800" cy="431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BCDB"/>
                </a:buClr>
                <a:buSzPts val="6000"/>
                <a:buFont typeface="Helvetica Neue"/>
                <a:buNone/>
              </a:pPr>
              <a:r>
                <a:rPr b="1" i="0" lang="en-US" sz="6000" u="none" cap="none" strike="noStrike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PROGRESSION</a:t>
              </a:r>
              <a:r>
                <a:rPr b="1" i="0" lang="en-US" sz="6000" u="none" cap="none" strike="noStrik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OF CAREER SERVICES</a:t>
              </a:r>
              <a:endParaRPr/>
            </a:p>
          </p:txBody>
        </p:sp>
        <p:cxnSp>
          <p:nvCxnSpPr>
            <p:cNvPr id="159" name="Google Shape;159;p23"/>
            <p:cNvCxnSpPr/>
            <p:nvPr/>
          </p:nvCxnSpPr>
          <p:spPr>
            <a:xfrm>
              <a:off x="613334" y="3687681"/>
              <a:ext cx="2917500" cy="0"/>
            </a:xfrm>
            <a:prstGeom prst="straightConnector1">
              <a:avLst/>
            </a:prstGeom>
            <a:noFill/>
            <a:ln cap="flat" cmpd="sng" w="50800">
              <a:solidFill>
                <a:srgbClr val="201256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cxnSp>
        <p:nvCxnSpPr>
          <p:cNvPr id="160" name="Google Shape;160;p23"/>
          <p:cNvCxnSpPr/>
          <p:nvPr/>
        </p:nvCxnSpPr>
        <p:spPr>
          <a:xfrm flipH="1">
            <a:off x="9095825" y="8432625"/>
            <a:ext cx="3918300" cy="12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" name="Google Shape;161;p23"/>
          <p:cNvSpPr/>
          <p:nvPr/>
        </p:nvSpPr>
        <p:spPr>
          <a:xfrm>
            <a:off x="2105513" y="10386475"/>
            <a:ext cx="2605500" cy="2730600"/>
          </a:xfrm>
          <a:prstGeom prst="ellipse">
            <a:avLst/>
          </a:prstGeom>
          <a:noFill/>
          <a:ln cap="flat" cmpd="sng" w="152400">
            <a:solidFill>
              <a:srgbClr val="20125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967619" y="11379435"/>
            <a:ext cx="4881300" cy="14673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Months</a:t>
            </a:r>
            <a:endParaRPr b="1" sz="4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1-2</a:t>
            </a:r>
            <a:endParaRPr b="1" sz="4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63" name="Google Shape;163;p23"/>
          <p:cNvCxnSpPr>
            <a:endCxn id="164" idx="3"/>
          </p:cNvCxnSpPr>
          <p:nvPr/>
        </p:nvCxnSpPr>
        <p:spPr>
          <a:xfrm flipH="1" rot="10800000">
            <a:off x="4482517" y="9477238"/>
            <a:ext cx="1533300" cy="1325700"/>
          </a:xfrm>
          <a:prstGeom prst="straightConnector1">
            <a:avLst/>
          </a:prstGeom>
          <a:noFill/>
          <a:ln cap="flat" cmpd="sng" w="381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65" name="Google Shape;165;p23"/>
          <p:cNvSpPr txBox="1"/>
          <p:nvPr/>
        </p:nvSpPr>
        <p:spPr>
          <a:xfrm>
            <a:off x="4482473" y="8159174"/>
            <a:ext cx="4881300" cy="14673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Months </a:t>
            </a:r>
            <a:endParaRPr b="1" sz="4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3-4</a:t>
            </a:r>
            <a:endParaRPr b="1" sz="4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23"/>
          <p:cNvSpPr/>
          <p:nvPr/>
        </p:nvSpPr>
        <p:spPr>
          <a:xfrm>
            <a:off x="5634251" y="7146525"/>
            <a:ext cx="2605500" cy="2730600"/>
          </a:xfrm>
          <a:prstGeom prst="ellipse">
            <a:avLst/>
          </a:prstGeom>
          <a:noFill/>
          <a:ln cap="flat" cmpd="sng" w="152400">
            <a:solidFill>
              <a:srgbClr val="20125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166" name="Google Shape;166;p23"/>
          <p:cNvSpPr txBox="1"/>
          <p:nvPr/>
        </p:nvSpPr>
        <p:spPr>
          <a:xfrm>
            <a:off x="8186011" y="5015124"/>
            <a:ext cx="4881300" cy="14673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Months </a:t>
            </a:r>
            <a:endParaRPr b="1" sz="4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5-6</a:t>
            </a:r>
            <a:endParaRPr b="1" sz="4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7" name="Google Shape;167;p23"/>
          <p:cNvSpPr/>
          <p:nvPr/>
        </p:nvSpPr>
        <p:spPr>
          <a:xfrm>
            <a:off x="9335351" y="4078663"/>
            <a:ext cx="2605500" cy="2730600"/>
          </a:xfrm>
          <a:prstGeom prst="ellipse">
            <a:avLst/>
          </a:prstGeom>
          <a:noFill/>
          <a:ln cap="flat" cmpd="sng" w="152400">
            <a:solidFill>
              <a:srgbClr val="20125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14C6E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11918361" y="1983386"/>
            <a:ext cx="4881300" cy="14673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Months </a:t>
            </a:r>
            <a:endParaRPr b="1" sz="4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7-9</a:t>
            </a:r>
            <a:endParaRPr b="1" sz="4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9" name="Google Shape;169;p23"/>
          <p:cNvSpPr/>
          <p:nvPr/>
        </p:nvSpPr>
        <p:spPr>
          <a:xfrm>
            <a:off x="13051351" y="890188"/>
            <a:ext cx="2605500" cy="2730600"/>
          </a:xfrm>
          <a:prstGeom prst="ellipse">
            <a:avLst/>
          </a:prstGeom>
          <a:noFill/>
          <a:ln cap="flat" cmpd="sng" w="152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cxnSp>
        <p:nvCxnSpPr>
          <p:cNvPr id="170" name="Google Shape;170;p23"/>
          <p:cNvCxnSpPr/>
          <p:nvPr/>
        </p:nvCxnSpPr>
        <p:spPr>
          <a:xfrm flipH="1" rot="10800000">
            <a:off x="7878842" y="6096150"/>
            <a:ext cx="1533300" cy="1325700"/>
          </a:xfrm>
          <a:prstGeom prst="straightConnector1">
            <a:avLst/>
          </a:prstGeom>
          <a:noFill/>
          <a:ln cap="flat" cmpd="sng" w="381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71" name="Google Shape;171;p23"/>
          <p:cNvCxnSpPr/>
          <p:nvPr/>
        </p:nvCxnSpPr>
        <p:spPr>
          <a:xfrm flipH="1" rot="10800000">
            <a:off x="11689742" y="3167313"/>
            <a:ext cx="1533300" cy="1325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72" name="Google Shape;172;p23"/>
          <p:cNvCxnSpPr/>
          <p:nvPr/>
        </p:nvCxnSpPr>
        <p:spPr>
          <a:xfrm rot="10800000">
            <a:off x="12679575" y="5036263"/>
            <a:ext cx="3288600" cy="351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23"/>
          <p:cNvSpPr txBox="1"/>
          <p:nvPr/>
        </p:nvSpPr>
        <p:spPr>
          <a:xfrm>
            <a:off x="9059450" y="11276475"/>
            <a:ext cx="7017000" cy="21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-406400" lvl="0" marL="3810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Char char="•"/>
            </a:pPr>
            <a:r>
              <a:rPr b="1" lang="en-US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Understand the tech industry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06400" lvl="0" marL="3810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Char char="•"/>
            </a:pPr>
            <a:r>
              <a:rPr b="1" lang="en-US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Develop your brand statement &amp; online presence</a:t>
            </a:r>
            <a:endParaRPr sz="3200">
              <a:solidFill>
                <a:srgbClr val="FFFFFF"/>
              </a:solidFill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13218450" y="7953375"/>
            <a:ext cx="4574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-406400" lvl="0" marL="3810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Char char="•"/>
            </a:pPr>
            <a:r>
              <a:rPr b="1" lang="en-US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Build a technical resume &amp; portfolio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06400" lvl="0" marL="3810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Char char="•"/>
            </a:pPr>
            <a:r>
              <a:rPr b="1" lang="en-US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Start practicing interview skills</a:t>
            </a:r>
            <a:endParaRPr sz="3200">
              <a:solidFill>
                <a:srgbClr val="FFFFFF"/>
              </a:solidFill>
            </a:endParaRPr>
          </a:p>
        </p:txBody>
      </p:sp>
      <p:sp>
        <p:nvSpPr>
          <p:cNvPr id="175" name="Google Shape;175;p23"/>
          <p:cNvSpPr txBox="1"/>
          <p:nvPr/>
        </p:nvSpPr>
        <p:spPr>
          <a:xfrm>
            <a:off x="16190050" y="4399450"/>
            <a:ext cx="7179300" cy="34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-406400" lvl="0" marL="3810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Char char="•"/>
            </a:pPr>
            <a:r>
              <a:rPr b="1" lang="en-US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Continue interviewing practice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06400" lvl="0" marL="3810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Char char="•"/>
            </a:pPr>
            <a:r>
              <a:rPr b="1" lang="en-US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 to network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06400" lvl="0" marL="3810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Char char="•"/>
            </a:pPr>
            <a:r>
              <a:rPr b="1" lang="en-US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Start applications!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06400" lvl="0" marL="3810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Char char="•"/>
            </a:pPr>
            <a:r>
              <a:rPr b="1" lang="en-US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Individualized career support throughout job search</a:t>
            </a:r>
            <a:endParaRPr sz="3200">
              <a:solidFill>
                <a:srgbClr val="FFFFFF"/>
              </a:solidFill>
            </a:endParaRPr>
          </a:p>
        </p:txBody>
      </p:sp>
      <p:sp>
        <p:nvSpPr>
          <p:cNvPr id="176" name="Google Shape;176;p23"/>
          <p:cNvSpPr txBox="1"/>
          <p:nvPr/>
        </p:nvSpPr>
        <p:spPr>
          <a:xfrm>
            <a:off x="18735250" y="1271200"/>
            <a:ext cx="5354700" cy="24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●"/>
            </a:pPr>
            <a:r>
              <a:rPr b="1" lang="en-US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Individualized career support throughout job search 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77" name="Google Shape;177;p23"/>
          <p:cNvCxnSpPr/>
          <p:nvPr/>
        </p:nvCxnSpPr>
        <p:spPr>
          <a:xfrm flipH="1">
            <a:off x="16372750" y="1925175"/>
            <a:ext cx="2362500" cy="129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23"/>
          <p:cNvCxnSpPr/>
          <p:nvPr/>
        </p:nvCxnSpPr>
        <p:spPr>
          <a:xfrm flipH="1">
            <a:off x="4988750" y="11795925"/>
            <a:ext cx="3918300" cy="12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9" name="Google Shape;179;p23"/>
          <p:cNvSpPr/>
          <p:nvPr/>
        </p:nvSpPr>
        <p:spPr>
          <a:xfrm>
            <a:off x="440127" y="446850"/>
            <a:ext cx="23649900" cy="12822300"/>
          </a:xfrm>
          <a:prstGeom prst="rect">
            <a:avLst/>
          </a:prstGeom>
          <a:noFill/>
          <a:ln cap="flat" cmpd="sng" w="25400">
            <a:solidFill>
              <a:srgbClr val="20125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